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60"/>
  </p:notesMasterIdLst>
  <p:sldIdLst>
    <p:sldId id="277" r:id="rId2"/>
    <p:sldId id="361" r:id="rId3"/>
    <p:sldId id="360" r:id="rId4"/>
    <p:sldId id="326" r:id="rId5"/>
    <p:sldId id="365" r:id="rId6"/>
    <p:sldId id="373" r:id="rId7"/>
    <p:sldId id="335" r:id="rId8"/>
    <p:sldId id="366" r:id="rId9"/>
    <p:sldId id="374" r:id="rId10"/>
    <p:sldId id="359" r:id="rId11"/>
    <p:sldId id="340" r:id="rId12"/>
    <p:sldId id="362" r:id="rId13"/>
    <p:sldId id="337" r:id="rId14"/>
    <p:sldId id="367" r:id="rId15"/>
    <p:sldId id="375" r:id="rId16"/>
    <p:sldId id="338" r:id="rId17"/>
    <p:sldId id="368" r:id="rId18"/>
    <p:sldId id="376" r:id="rId19"/>
    <p:sldId id="363" r:id="rId20"/>
    <p:sldId id="339" r:id="rId21"/>
    <p:sldId id="364" r:id="rId22"/>
    <p:sldId id="327" r:id="rId23"/>
    <p:sldId id="369" r:id="rId24"/>
    <p:sldId id="377" r:id="rId25"/>
    <p:sldId id="336" r:id="rId26"/>
    <p:sldId id="370" r:id="rId27"/>
    <p:sldId id="371" r:id="rId28"/>
    <p:sldId id="372" r:id="rId29"/>
    <p:sldId id="341" r:id="rId30"/>
    <p:sldId id="345" r:id="rId31"/>
    <p:sldId id="391" r:id="rId32"/>
    <p:sldId id="400" r:id="rId33"/>
    <p:sldId id="403" r:id="rId34"/>
    <p:sldId id="404" r:id="rId35"/>
    <p:sldId id="405" r:id="rId36"/>
    <p:sldId id="390" r:id="rId37"/>
    <p:sldId id="401" r:id="rId38"/>
    <p:sldId id="402" r:id="rId39"/>
    <p:sldId id="355" r:id="rId40"/>
    <p:sldId id="282" r:id="rId41"/>
    <p:sldId id="406" r:id="rId42"/>
    <p:sldId id="385" r:id="rId43"/>
    <p:sldId id="357" r:id="rId44"/>
    <p:sldId id="407" r:id="rId45"/>
    <p:sldId id="408" r:id="rId46"/>
    <p:sldId id="283" r:id="rId47"/>
    <p:sldId id="411" r:id="rId48"/>
    <p:sldId id="412" r:id="rId49"/>
    <p:sldId id="413" r:id="rId50"/>
    <p:sldId id="410" r:id="rId51"/>
    <p:sldId id="414" r:id="rId52"/>
    <p:sldId id="415" r:id="rId53"/>
    <p:sldId id="416" r:id="rId54"/>
    <p:sldId id="380" r:id="rId55"/>
    <p:sldId id="381" r:id="rId56"/>
    <p:sldId id="382" r:id="rId57"/>
    <p:sldId id="409" r:id="rId58"/>
    <p:sldId id="383" r:id="rId5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elena Woo" initials="HW" lastIdx="1" clrIdx="0">
    <p:extLst>
      <p:ext uri="{19B8F6BF-5375-455C-9EA6-DF929625EA0E}">
        <p15:presenceInfo xmlns:p15="http://schemas.microsoft.com/office/powerpoint/2012/main" userId="S::helena.woo@uts.edu.au::84ffa4a4-9cb2-4822-a498-72962478cfa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4F2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811"/>
    <p:restoredTop sz="97840"/>
  </p:normalViewPr>
  <p:slideViewPr>
    <p:cSldViewPr snapToGrid="0" snapToObjects="1">
      <p:cViewPr varScale="1">
        <p:scale>
          <a:sx n="224" d="100"/>
          <a:sy n="224" d="100"/>
        </p:scale>
        <p:origin x="240" y="168"/>
      </p:cViewPr>
      <p:guideLst/>
    </p:cSldViewPr>
  </p:slideViewPr>
  <p:outlineViewPr>
    <p:cViewPr>
      <p:scale>
        <a:sx n="33" d="100"/>
        <a:sy n="33" d="100"/>
      </p:scale>
      <p:origin x="0" y="-436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napToObjects="1">
      <p:cViewPr varScale="1">
        <p:scale>
          <a:sx n="111" d="100"/>
          <a:sy n="111" d="100"/>
        </p:scale>
        <p:origin x="2288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commentAuthors" Target="commentAuthor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227BE0-8D26-2C46-B592-87513771FDEF}" type="datetimeFigureOut">
              <a:rPr lang="en-US" smtClean="0"/>
              <a:t>8/3/23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364B19-607B-B942-B14B-DB932692D3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1487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1E1ED748-4D69-8E47-8745-96A1DB414755}"/>
              </a:ext>
            </a:extLst>
          </p:cNvPr>
          <p:cNvSpPr>
            <a:spLocks noGrp="1"/>
          </p:cNvSpPr>
          <p:nvPr>
            <p:ph type="pic" idx="10" hasCustomPrompt="1"/>
          </p:nvPr>
        </p:nvSpPr>
        <p:spPr>
          <a:xfrm>
            <a:off x="-1" y="1711104"/>
            <a:ext cx="10483912" cy="5146896"/>
          </a:xfrm>
        </p:spPr>
        <p:txBody>
          <a:bodyPr anchor="b"/>
          <a:lstStyle>
            <a:lvl1pPr marL="0" indent="0" algn="ctr">
              <a:buNone/>
              <a:defRPr sz="2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insert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669145" y="2674620"/>
            <a:ext cx="6522855" cy="1000635"/>
          </a:xfrm>
        </p:spPr>
        <p:txBody>
          <a:bodyPr anchor="b">
            <a:noAutofit/>
          </a:bodyPr>
          <a:lstStyle>
            <a:lvl1pPr algn="l">
              <a:defRPr lang="en-AU" sz="3400" b="1" spc="-30" baseline="0" smtClean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Heading</a:t>
            </a:r>
            <a:endParaRPr lang="en-AU" dirty="0">
              <a:solidFill>
                <a:srgbClr val="FFFFFF"/>
              </a:solidFill>
              <a:effectLst/>
              <a:latin typeface="Helvetica" pitchFamily="2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657570" y="3943226"/>
            <a:ext cx="6534430" cy="1190089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AU" sz="2000" smtClean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 err="1"/>
              <a:t>Ligenimus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72792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ver 7">
    <p:bg>
      <p:bgPr>
        <a:solidFill>
          <a:schemeClr val="tx2">
            <a:lumMod val="10000"/>
            <a:lumOff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D4D88D99-EB51-FD47-95CE-4A69A947C0B4}"/>
              </a:ext>
            </a:extLst>
          </p:cNvPr>
          <p:cNvSpPr>
            <a:spLocks noGrp="1"/>
          </p:cNvSpPr>
          <p:nvPr>
            <p:ph type="pic" idx="10" hasCustomPrompt="1"/>
          </p:nvPr>
        </p:nvSpPr>
        <p:spPr>
          <a:xfrm>
            <a:off x="231008" y="1271452"/>
            <a:ext cx="5226518" cy="5033558"/>
          </a:xfrm>
        </p:spPr>
        <p:txBody>
          <a:bodyPr anchor="t"/>
          <a:lstStyle>
            <a:lvl1pPr marL="0" indent="0" algn="ctr"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insert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175728" y="3139072"/>
            <a:ext cx="5001987" cy="1201854"/>
          </a:xfrm>
        </p:spPr>
        <p:txBody>
          <a:bodyPr anchor="b">
            <a:noAutofit/>
          </a:bodyPr>
          <a:lstStyle>
            <a:lvl1pPr algn="l">
              <a:defRPr lang="en-AU" sz="2800" b="1" spc="-20" baseline="0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Section heading</a:t>
            </a:r>
            <a:endParaRPr lang="en-AU" dirty="0">
              <a:solidFill>
                <a:srgbClr val="FFFFFF"/>
              </a:solidFill>
              <a:effectLst/>
              <a:latin typeface="Helvetica" pitchFamily="2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175728" y="4359214"/>
            <a:ext cx="5001987" cy="1483672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AU" sz="2000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Intro</a:t>
            </a:r>
          </a:p>
        </p:txBody>
      </p:sp>
    </p:spTree>
    <p:extLst>
      <p:ext uri="{BB962C8B-B14F-4D97-AF65-F5344CB8AC3E}">
        <p14:creationId xmlns:p14="http://schemas.microsoft.com/office/powerpoint/2010/main" val="24810406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ver 7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D4D88D99-EB51-FD47-95CE-4A69A947C0B4}"/>
              </a:ext>
            </a:extLst>
          </p:cNvPr>
          <p:cNvSpPr>
            <a:spLocks noGrp="1"/>
          </p:cNvSpPr>
          <p:nvPr>
            <p:ph type="pic" idx="10" hasCustomPrompt="1"/>
          </p:nvPr>
        </p:nvSpPr>
        <p:spPr>
          <a:xfrm>
            <a:off x="231008" y="1271452"/>
            <a:ext cx="5226518" cy="5033558"/>
          </a:xfrm>
        </p:spPr>
        <p:txBody>
          <a:bodyPr anchor="t"/>
          <a:lstStyle>
            <a:lvl1pPr marL="0" indent="0" algn="ctr"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insert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175728" y="3139072"/>
            <a:ext cx="5001987" cy="1201854"/>
          </a:xfrm>
        </p:spPr>
        <p:txBody>
          <a:bodyPr anchor="b">
            <a:noAutofit/>
          </a:bodyPr>
          <a:lstStyle>
            <a:lvl1pPr algn="l">
              <a:defRPr lang="en-AU" sz="2800" b="1" spc="-20" baseline="0" smtClean="0">
                <a:solidFill>
                  <a:schemeClr val="bg1"/>
                </a:solidFill>
                <a:effectLst/>
              </a:defRPr>
            </a:lvl1pPr>
          </a:lstStyle>
          <a:p>
            <a:r>
              <a:rPr lang="en-US" dirty="0"/>
              <a:t>Section heading</a:t>
            </a:r>
            <a:endParaRPr lang="en-AU" dirty="0">
              <a:solidFill>
                <a:srgbClr val="FFFFFF"/>
              </a:solidFill>
              <a:effectLst/>
              <a:latin typeface="Helvetica" pitchFamily="2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175728" y="4359214"/>
            <a:ext cx="5001987" cy="1483672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AU" sz="2000" smtClean="0">
                <a:solidFill>
                  <a:schemeClr val="bg1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Intro</a:t>
            </a:r>
          </a:p>
        </p:txBody>
      </p:sp>
    </p:spTree>
    <p:extLst>
      <p:ext uri="{BB962C8B-B14F-4D97-AF65-F5344CB8AC3E}">
        <p14:creationId xmlns:p14="http://schemas.microsoft.com/office/powerpoint/2010/main" val="11156811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8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5C6F0645-197D-B84F-B675-88DE6BD5597A}"/>
              </a:ext>
            </a:extLst>
          </p:cNvPr>
          <p:cNvSpPr>
            <a:spLocks noGrp="1"/>
          </p:cNvSpPr>
          <p:nvPr>
            <p:ph type="pic" idx="10" hasCustomPrompt="1"/>
          </p:nvPr>
        </p:nvSpPr>
        <p:spPr>
          <a:xfrm>
            <a:off x="2" y="2291617"/>
            <a:ext cx="3550507" cy="2307514"/>
          </a:xfrm>
        </p:spPr>
        <p:txBody>
          <a:bodyPr anchor="t"/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insert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158146" y="2089539"/>
            <a:ext cx="5670619" cy="1220142"/>
          </a:xfrm>
        </p:spPr>
        <p:txBody>
          <a:bodyPr anchor="b">
            <a:noAutofit/>
          </a:bodyPr>
          <a:lstStyle>
            <a:lvl1pPr algn="l">
              <a:defRPr lang="en-AU" sz="2800" b="1" smtClean="0">
                <a:solidFill>
                  <a:schemeClr val="bg1"/>
                </a:solidFill>
                <a:effectLst/>
              </a:defRPr>
            </a:lvl1pPr>
          </a:lstStyle>
          <a:p>
            <a:r>
              <a:rPr lang="en-US" dirty="0"/>
              <a:t>Section heading</a:t>
            </a:r>
            <a:endParaRPr lang="en-AU" dirty="0">
              <a:solidFill>
                <a:srgbClr val="FFFFFF"/>
              </a:solidFill>
              <a:effectLst/>
              <a:latin typeface="Helvetica" pitchFamily="2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158146" y="3362941"/>
            <a:ext cx="5670619" cy="1483672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AU" sz="2000" smtClean="0">
                <a:solidFill>
                  <a:schemeClr val="bg1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Intro</a:t>
            </a:r>
            <a:endParaRPr lang="en-AU" dirty="0">
              <a:solidFill>
                <a:srgbClr val="FFFFFF"/>
              </a:solidFill>
              <a:effectLst/>
              <a:latin typeface="Helvetica" pitchFamily="2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71F13B9-1247-F34B-A392-F9E28C093B8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670302" y="2291617"/>
            <a:ext cx="1684454" cy="229467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5B89A93-1F8F-3447-A5DD-76B2726A6D5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68530" y="0"/>
            <a:ext cx="710973" cy="229161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893C822-ADCD-2D46-9609-52E133B6AA8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766376" y="4586288"/>
            <a:ext cx="1407458" cy="2269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5539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 8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158146" y="973433"/>
            <a:ext cx="5670619" cy="1220142"/>
          </a:xfrm>
        </p:spPr>
        <p:txBody>
          <a:bodyPr anchor="b">
            <a:noAutofit/>
          </a:bodyPr>
          <a:lstStyle>
            <a:lvl1pPr algn="l">
              <a:defRPr lang="en-AU" sz="2800" b="1" smtClean="0">
                <a:solidFill>
                  <a:schemeClr val="bg1"/>
                </a:solidFill>
                <a:effectLst/>
              </a:defRPr>
            </a:lvl1pPr>
          </a:lstStyle>
          <a:p>
            <a:r>
              <a:rPr lang="en-US" dirty="0"/>
              <a:t>Ac</a:t>
            </a:r>
            <a:endParaRPr lang="en-AU" dirty="0">
              <a:solidFill>
                <a:srgbClr val="FFFFFF"/>
              </a:solidFill>
              <a:effectLst/>
              <a:latin typeface="Helvetica" pitchFamily="2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158146" y="2543833"/>
            <a:ext cx="5670619" cy="2765392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AU" sz="2000" smtClean="0">
                <a:solidFill>
                  <a:schemeClr val="bg1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I would</a:t>
            </a:r>
            <a:endParaRPr lang="en-AU" dirty="0">
              <a:solidFill>
                <a:srgbClr val="FFFFFF"/>
              </a:solidFill>
              <a:effectLst/>
              <a:latin typeface="Helvetica" pitchFamily="2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2B2CA02-5619-624F-A973-2319DAB02C15}"/>
              </a:ext>
            </a:extLst>
          </p:cNvPr>
          <p:cNvSpPr/>
          <p:nvPr userDrawn="1"/>
        </p:nvSpPr>
        <p:spPr>
          <a:xfrm>
            <a:off x="6266046" y="5515276"/>
            <a:ext cx="365760" cy="13427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0D2F0AF-EA09-B44A-BA29-1E0081E85CDB}"/>
              </a:ext>
            </a:extLst>
          </p:cNvPr>
          <p:cNvCxnSpPr>
            <a:cxnSpLocks/>
          </p:cNvCxnSpPr>
          <p:nvPr userDrawn="1"/>
        </p:nvCxnSpPr>
        <p:spPr>
          <a:xfrm>
            <a:off x="6035675" y="5518150"/>
            <a:ext cx="0" cy="133985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F423A92-648F-B041-B3DE-B949C6337207}"/>
              </a:ext>
            </a:extLst>
          </p:cNvPr>
          <p:cNvCxnSpPr>
            <a:cxnSpLocks/>
          </p:cNvCxnSpPr>
          <p:nvPr userDrawn="1"/>
        </p:nvCxnSpPr>
        <p:spPr>
          <a:xfrm>
            <a:off x="6782172" y="5518150"/>
            <a:ext cx="0" cy="133985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60B39B04-92E5-BF44-A749-1972D25D3EE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30670" y="634393"/>
            <a:ext cx="714116" cy="682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0937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ver 7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BAE0ADC-615D-6448-A454-8E3BFDFE3AB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 amt="82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990" b="10407"/>
          <a:stretch/>
        </p:blipFill>
        <p:spPr>
          <a:xfrm>
            <a:off x="1874133" y="0"/>
            <a:ext cx="8508357" cy="6858000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379262" y="2201937"/>
            <a:ext cx="5809126" cy="3417625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None/>
              <a:defRPr lang="en-AU" sz="2900" smtClean="0">
                <a:solidFill>
                  <a:schemeClr val="accent1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3359948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1E0ADE0A-0058-F840-B5C2-8007274D77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854" y="589218"/>
            <a:ext cx="10326658" cy="467226"/>
          </a:xfrm>
        </p:spPr>
        <p:txBody>
          <a:bodyPr anchor="b"/>
          <a:lstStyle>
            <a:lvl1pPr>
              <a:defRPr sz="2400" b="1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Heading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C88A8D42-146D-E24F-BAAC-E035BD58A1AC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627854" y="1771605"/>
            <a:ext cx="10957594" cy="4081404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500"/>
              </a:spcAft>
              <a:buFont typeface="Arial" panose="020B0604020202020204" pitchFamily="34" charset="0"/>
              <a:buNone/>
              <a:defRPr lang="en-AU" sz="1800" smtClean="0">
                <a:effectLst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/>
              <a:t>Pelignis</a:t>
            </a:r>
            <a:endParaRPr lang="en-AU" dirty="0">
              <a:effectLst/>
              <a:latin typeface="Helvetica" pitchFamily="2" charset="0"/>
            </a:endParaRP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1B0CD470-0980-9846-9280-4B88DEA185B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36266" y="1137921"/>
            <a:ext cx="10326658" cy="589218"/>
          </a:xfrm>
        </p:spPr>
        <p:txBody>
          <a:bodyPr anchor="t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Subheading</a:t>
            </a:r>
          </a:p>
        </p:txBody>
      </p:sp>
    </p:spTree>
    <p:extLst>
      <p:ext uri="{BB962C8B-B14F-4D97-AF65-F5344CB8AC3E}">
        <p14:creationId xmlns:p14="http://schemas.microsoft.com/office/powerpoint/2010/main" val="29692087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Layout 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1E0ADE0A-0058-F840-B5C2-8007274D77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854" y="589218"/>
            <a:ext cx="10326658" cy="467226"/>
          </a:xfrm>
        </p:spPr>
        <p:txBody>
          <a:bodyPr anchor="b"/>
          <a:lstStyle>
            <a:lvl1pPr>
              <a:defRPr sz="2400" b="1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Heading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C88A8D42-146D-E24F-BAAC-E035BD58A1AC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627854" y="1388298"/>
            <a:ext cx="10957594" cy="4081404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500"/>
              </a:spcAft>
              <a:buFont typeface="Arial" panose="020B0604020202020204" pitchFamily="34" charset="0"/>
              <a:buNone/>
              <a:defRPr lang="en-AU" sz="1800" smtClean="0">
                <a:effectLst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/>
              <a:t>Pelignis</a:t>
            </a:r>
            <a:endParaRPr lang="en-AU" dirty="0"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16400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ayout 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1E0ADE0A-0058-F840-B5C2-8007274D77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854" y="589218"/>
            <a:ext cx="10326658" cy="467226"/>
          </a:xfrm>
        </p:spPr>
        <p:txBody>
          <a:bodyPr anchor="b"/>
          <a:lstStyle>
            <a:lvl1pPr>
              <a:defRPr sz="2400" b="1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Heading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C88A8D42-146D-E24F-BAAC-E035BD58A1AC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627854" y="1771605"/>
            <a:ext cx="4769769" cy="4081404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500"/>
              </a:spcAft>
              <a:buFont typeface="Arial" panose="020B0604020202020204" pitchFamily="34" charset="0"/>
              <a:buNone/>
              <a:defRPr lang="en-AU" sz="1800" smtClean="0">
                <a:effectLst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AU" dirty="0" err="1">
                <a:effectLst/>
                <a:latin typeface="Helvetica" pitchFamily="2" charset="0"/>
              </a:rPr>
              <a:t>Tiunt</a:t>
            </a:r>
            <a:endParaRPr lang="en-AU" dirty="0">
              <a:effectLst/>
              <a:latin typeface="Helvetica" pitchFamily="2" charset="0"/>
            </a:endParaRP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1B0CD470-0980-9846-9280-4B88DEA185B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36266" y="1137921"/>
            <a:ext cx="10326658" cy="589218"/>
          </a:xfrm>
        </p:spPr>
        <p:txBody>
          <a:bodyPr anchor="t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Subheading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3959C1BB-5DB3-4545-BC15-9C1CC6D87E17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5544393" y="3847315"/>
            <a:ext cx="3945836" cy="1976435"/>
          </a:xfrm>
          <a:solidFill>
            <a:schemeClr val="tx2"/>
          </a:solidFill>
          <a:ln>
            <a:noFill/>
          </a:ln>
        </p:spPr>
        <p:txBody>
          <a:bodyPr lIns="180000" tIns="144000" rIns="108000" anchor="t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None/>
              <a:defRPr lang="en-AU" sz="1800" smtClean="0">
                <a:solidFill>
                  <a:schemeClr val="bg1"/>
                </a:solidFill>
                <a:effectLst/>
              </a:defRPr>
            </a:lvl1pPr>
            <a:lvl2pPr marL="457200" indent="0">
              <a:buNone/>
              <a:defRPr sz="1500">
                <a:solidFill>
                  <a:schemeClr val="bg1"/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Title</a:t>
            </a:r>
            <a:endParaRPr lang="en-AU" dirty="0">
              <a:solidFill>
                <a:srgbClr val="FFFFFF"/>
              </a:solidFill>
              <a:effectLst/>
              <a:latin typeface="Helvetica" pitchFamily="2" charset="0"/>
            </a:endParaRP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C1F96B60-C3E6-1E43-A1EF-B695A728B08B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9490229" y="3842720"/>
            <a:ext cx="1991767" cy="1976435"/>
          </a:xfrm>
          <a:solidFill>
            <a:schemeClr val="accent1"/>
          </a:solidFill>
          <a:ln>
            <a:noFill/>
          </a:ln>
        </p:spPr>
        <p:txBody>
          <a:bodyPr lIns="180000" tIns="144000" rIns="108000" anchor="t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None/>
              <a:defRPr lang="en-AU" sz="1800" smtClean="0">
                <a:solidFill>
                  <a:schemeClr val="bg1"/>
                </a:solidFill>
                <a:effectLst/>
              </a:defRPr>
            </a:lvl1pPr>
            <a:lvl2pPr marL="457200" indent="0">
              <a:buNone/>
              <a:defRPr sz="1500">
                <a:solidFill>
                  <a:schemeClr val="bg1"/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Title</a:t>
            </a:r>
            <a:endParaRPr lang="en-AU" dirty="0">
              <a:solidFill>
                <a:srgbClr val="FFFFFF"/>
              </a:solidFill>
              <a:effectLst/>
              <a:latin typeface="Helvetica" pitchFamily="2" charset="0"/>
            </a:endParaRP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7424C1E3-128E-1F4F-A796-DB00C9C8B749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5544393" y="1882718"/>
            <a:ext cx="1980337" cy="1976435"/>
          </a:xfrm>
          <a:solidFill>
            <a:schemeClr val="bg2"/>
          </a:solidFill>
          <a:ln>
            <a:noFill/>
          </a:ln>
        </p:spPr>
        <p:txBody>
          <a:bodyPr lIns="180000" tIns="144000" rIns="108000" anchor="t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None/>
              <a:defRPr lang="en-AU" sz="1800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500">
                <a:solidFill>
                  <a:schemeClr val="bg1"/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Title</a:t>
            </a:r>
            <a:endParaRPr lang="en-AU" dirty="0">
              <a:solidFill>
                <a:srgbClr val="FFFFFF"/>
              </a:solidFill>
              <a:effectLst/>
              <a:latin typeface="Helvetica" pitchFamily="2" charset="0"/>
            </a:endParaRP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8F9D2F31-417C-334D-B0FD-273964A68049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7524730" y="1878123"/>
            <a:ext cx="3957267" cy="1976435"/>
          </a:xfrm>
          <a:solidFill>
            <a:schemeClr val="tx2">
              <a:lumMod val="10000"/>
              <a:lumOff val="90000"/>
            </a:schemeClr>
          </a:solidFill>
          <a:ln>
            <a:noFill/>
          </a:ln>
        </p:spPr>
        <p:txBody>
          <a:bodyPr lIns="180000" tIns="144000" rIns="108000" anchor="t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None/>
              <a:defRPr lang="en-AU" sz="1800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500">
                <a:solidFill>
                  <a:schemeClr val="bg1"/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Title</a:t>
            </a:r>
            <a:endParaRPr lang="en-AU" dirty="0">
              <a:solidFill>
                <a:srgbClr val="FFFFFF"/>
              </a:solidFill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70539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Layout 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1E0ADE0A-0058-F840-B5C2-8007274D77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854" y="589218"/>
            <a:ext cx="10326658" cy="467226"/>
          </a:xfrm>
        </p:spPr>
        <p:txBody>
          <a:bodyPr anchor="b"/>
          <a:lstStyle>
            <a:lvl1pPr>
              <a:defRPr sz="2400" b="1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Heading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C88A8D42-146D-E24F-BAAC-E035BD58A1AC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627854" y="1771605"/>
            <a:ext cx="10335070" cy="726268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500"/>
              </a:spcAft>
              <a:buFont typeface="Arial" panose="020B0604020202020204" pitchFamily="34" charset="0"/>
              <a:buNone/>
              <a:defRPr lang="en-AU" sz="1800" smtClean="0">
                <a:effectLst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/>
              <a:t>Pelignis</a:t>
            </a:r>
            <a:endParaRPr lang="en-AU" dirty="0">
              <a:effectLst/>
              <a:latin typeface="Helvetica" pitchFamily="2" charset="0"/>
            </a:endParaRP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1B0CD470-0980-9846-9280-4B88DEA185B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36266" y="1137921"/>
            <a:ext cx="10326658" cy="589218"/>
          </a:xfrm>
        </p:spPr>
        <p:txBody>
          <a:bodyPr anchor="t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Subheading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80FFF11-A66E-3743-A5B6-B27679EAC2F4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716479" y="2507743"/>
            <a:ext cx="10756142" cy="3123623"/>
          </a:xfrm>
          <a:noFill/>
        </p:spPr>
        <p:txBody>
          <a:bodyPr tIns="90000" bIns="4680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None/>
              <a:defRPr lang="en-AU" sz="1500" smtClean="0">
                <a:effectLst/>
              </a:defRPr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r>
              <a:rPr lang="en-US" dirty="0"/>
              <a:t>Click to insert table</a:t>
            </a:r>
            <a:endParaRPr lang="en-AU" dirty="0"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46489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Layout 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1E0ADE0A-0058-F840-B5C2-8007274D77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854" y="589218"/>
            <a:ext cx="10326658" cy="467226"/>
          </a:xfrm>
        </p:spPr>
        <p:txBody>
          <a:bodyPr anchor="b"/>
          <a:lstStyle>
            <a:lvl1pPr>
              <a:defRPr sz="2400" b="1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Heading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C88A8D42-146D-E24F-BAAC-E035BD58A1AC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1478598" y="2182197"/>
            <a:ext cx="4213990" cy="3359257"/>
          </a:xfrm>
        </p:spPr>
        <p:txBody>
          <a:bodyPr tIns="0"/>
          <a:lstStyle>
            <a:lvl1pPr marL="0" indent="0">
              <a:lnSpc>
                <a:spcPct val="100000"/>
              </a:lnSpc>
              <a:spcBef>
                <a:spcPts val="500"/>
              </a:spcBef>
              <a:spcAft>
                <a:spcPts val="1500"/>
              </a:spcAft>
              <a:buFont typeface="Arial" panose="020B0604020202020204" pitchFamily="34" charset="0"/>
              <a:buNone/>
              <a:defRPr lang="en-AU" sz="1500" smtClean="0">
                <a:effectLst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Ro </a:t>
            </a:r>
            <a:r>
              <a:rPr lang="en-US" dirty="0" err="1"/>
              <a:t>consed</a:t>
            </a:r>
            <a:endParaRPr lang="en-AU" dirty="0">
              <a:effectLst/>
              <a:latin typeface="Helvetica" pitchFamily="2" charset="0"/>
            </a:endParaRP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1B0CD470-0980-9846-9280-4B88DEA185B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36266" y="1137921"/>
            <a:ext cx="5101147" cy="589218"/>
          </a:xfrm>
        </p:spPr>
        <p:txBody>
          <a:bodyPr anchor="t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Subheading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80FFF11-A66E-3743-A5B6-B27679EAC2F4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947646" y="2182197"/>
            <a:ext cx="4213990" cy="3515695"/>
          </a:xfrm>
          <a:noFill/>
        </p:spPr>
        <p:txBody>
          <a:bodyPr tIns="0" bIns="4680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1500"/>
              </a:spcAft>
              <a:buClrTx/>
              <a:buSzTx/>
              <a:buFont typeface="Arial" panose="020B0604020202020204" pitchFamily="34" charset="0"/>
              <a:buNone/>
              <a:tabLst/>
              <a:defRPr lang="en-AU" sz="1500" smtClean="0">
                <a:effectLst/>
              </a:defRPr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Ro </a:t>
            </a:r>
            <a:r>
              <a:rPr lang="en-US" dirty="0" err="1"/>
              <a:t>consed</a:t>
            </a:r>
            <a:endParaRPr lang="en-AU" dirty="0">
              <a:effectLst/>
              <a:latin typeface="Helvetica" pitchFamily="2" charset="0"/>
            </a:endParaRP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6F96D124-1F00-DC4C-9384-D7CA80EA6C5A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5916478" y="1137921"/>
            <a:ext cx="5101147" cy="589218"/>
          </a:xfrm>
        </p:spPr>
        <p:txBody>
          <a:bodyPr anchor="t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Subheading</a:t>
            </a:r>
          </a:p>
        </p:txBody>
      </p:sp>
    </p:spTree>
    <p:extLst>
      <p:ext uri="{BB962C8B-B14F-4D97-AF65-F5344CB8AC3E}">
        <p14:creationId xmlns:p14="http://schemas.microsoft.com/office/powerpoint/2010/main" val="8505964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18520DE-9604-514D-9A44-1CC3729B9F82}"/>
              </a:ext>
            </a:extLst>
          </p:cNvPr>
          <p:cNvSpPr txBox="1"/>
          <p:nvPr userDrawn="1"/>
        </p:nvSpPr>
        <p:spPr>
          <a:xfrm>
            <a:off x="10018207" y="6420897"/>
            <a:ext cx="17484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>
                <a:solidFill>
                  <a:schemeClr val="bg1"/>
                </a:solidFill>
              </a:rPr>
              <a:t>UTS CRICOS 00099F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1E0ADE0A-0058-F840-B5C2-8007274D77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58416" y="2272421"/>
            <a:ext cx="5113662" cy="1186004"/>
          </a:xfrm>
        </p:spPr>
        <p:txBody>
          <a:bodyPr anchor="b"/>
          <a:lstStyle>
            <a:lvl1pPr>
              <a:defRPr sz="3400" b="1" spc="-30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Title Heading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C88A8D42-146D-E24F-BAAC-E035BD58A1AC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5658416" y="3745828"/>
            <a:ext cx="5113662" cy="1328416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AU" sz="2000" smtClean="0">
                <a:solidFill>
                  <a:schemeClr val="tx1">
                    <a:lumMod val="85000"/>
                    <a:lumOff val="15000"/>
                  </a:schemeClr>
                </a:solidFill>
                <a:effectLst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 err="1"/>
              <a:t>Ligenimus</a:t>
            </a:r>
            <a:endParaRPr lang="en-GB" dirty="0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6DC7C851-CFFF-5142-B698-9A19B56DBC1A}"/>
              </a:ext>
            </a:extLst>
          </p:cNvPr>
          <p:cNvSpPr>
            <a:spLocks noGrp="1"/>
          </p:cNvSpPr>
          <p:nvPr>
            <p:ph type="pic" idx="10" hasCustomPrompt="1"/>
          </p:nvPr>
        </p:nvSpPr>
        <p:spPr>
          <a:xfrm>
            <a:off x="0" y="0"/>
            <a:ext cx="12191999" cy="6858000"/>
          </a:xfrm>
        </p:spPr>
        <p:txBody>
          <a:bodyPr anchor="t"/>
          <a:lstStyle>
            <a:lvl1pPr marL="0" indent="0" algn="ctr">
              <a:buNone/>
              <a:defRPr sz="2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insert image</a:t>
            </a:r>
          </a:p>
        </p:txBody>
      </p:sp>
    </p:spTree>
    <p:extLst>
      <p:ext uri="{BB962C8B-B14F-4D97-AF65-F5344CB8AC3E}">
        <p14:creationId xmlns:p14="http://schemas.microsoft.com/office/powerpoint/2010/main" val="16743213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Layout 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9475705F-056C-E84F-941D-51846364E08B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6008966" y="1846729"/>
            <a:ext cx="5463655" cy="3953434"/>
          </a:xfrm>
        </p:spPr>
        <p:txBody>
          <a:bodyPr anchor="t"/>
          <a:lstStyle>
            <a:lvl1pPr marL="0" indent="0" algn="ctr">
              <a:buNone/>
              <a:defRPr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1E0ADE0A-0058-F840-B5C2-8007274D77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854" y="589218"/>
            <a:ext cx="10326658" cy="467226"/>
          </a:xfrm>
        </p:spPr>
        <p:txBody>
          <a:bodyPr anchor="b"/>
          <a:lstStyle>
            <a:lvl1pPr>
              <a:defRPr sz="2400" b="1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Heading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C88A8D42-146D-E24F-BAAC-E035BD58A1AC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1478598" y="2182197"/>
            <a:ext cx="4213990" cy="3359257"/>
          </a:xfrm>
        </p:spPr>
        <p:txBody>
          <a:bodyPr tIns="0"/>
          <a:lstStyle>
            <a:lvl1pPr marL="0" indent="0">
              <a:lnSpc>
                <a:spcPct val="100000"/>
              </a:lnSpc>
              <a:spcBef>
                <a:spcPts val="500"/>
              </a:spcBef>
              <a:spcAft>
                <a:spcPts val="1500"/>
              </a:spcAft>
              <a:buFont typeface="Arial" panose="020B0604020202020204" pitchFamily="34" charset="0"/>
              <a:buNone/>
              <a:defRPr lang="en-AU" sz="1500" smtClean="0">
                <a:effectLst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add text</a:t>
            </a:r>
            <a:endParaRPr lang="en-AU" dirty="0">
              <a:effectLst/>
              <a:latin typeface="Helvetica" pitchFamily="2" charset="0"/>
            </a:endParaRP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1B0CD470-0980-9846-9280-4B88DEA185B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36266" y="1137921"/>
            <a:ext cx="10327569" cy="589218"/>
          </a:xfrm>
        </p:spPr>
        <p:txBody>
          <a:bodyPr anchor="t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Subheading</a:t>
            </a:r>
          </a:p>
        </p:txBody>
      </p:sp>
    </p:spTree>
    <p:extLst>
      <p:ext uri="{BB962C8B-B14F-4D97-AF65-F5344CB8AC3E}">
        <p14:creationId xmlns:p14="http://schemas.microsoft.com/office/powerpoint/2010/main" val="7633109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Layout 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1E0ADE0A-0058-F840-B5C2-8007274D77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854" y="589218"/>
            <a:ext cx="10326658" cy="467226"/>
          </a:xfrm>
        </p:spPr>
        <p:txBody>
          <a:bodyPr anchor="b"/>
          <a:lstStyle>
            <a:lvl1pPr>
              <a:defRPr sz="2400" b="1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Heading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1B0CD470-0980-9846-9280-4B88DEA185B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36266" y="1137921"/>
            <a:ext cx="10326658" cy="589218"/>
          </a:xfrm>
        </p:spPr>
        <p:txBody>
          <a:bodyPr anchor="t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Subheading</a:t>
            </a:r>
          </a:p>
        </p:txBody>
      </p:sp>
    </p:spTree>
    <p:extLst>
      <p:ext uri="{BB962C8B-B14F-4D97-AF65-F5344CB8AC3E}">
        <p14:creationId xmlns:p14="http://schemas.microsoft.com/office/powerpoint/2010/main" val="8348469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189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75503">
              <a:spcBef>
                <a:spcPts val="139"/>
              </a:spcBef>
            </a:pPr>
            <a:fld id="{81D60167-4931-47E6-BA6A-407CBD079E47}" type="slidenum">
              <a:rPr lang="en-AU" spc="-10" smtClean="0"/>
              <a:pPr marL="75503">
                <a:spcBef>
                  <a:spcPts val="139"/>
                </a:spcBef>
              </a:pPr>
              <a:t>‹#›</a:t>
            </a:fld>
            <a:r>
              <a:rPr lang="en-AU" spc="-139"/>
              <a:t> </a:t>
            </a:r>
            <a:r>
              <a:rPr lang="en-AU" spc="-10"/>
              <a:t>/</a:t>
            </a:r>
            <a:r>
              <a:rPr lang="en-AU" spc="-139"/>
              <a:t> </a:t>
            </a:r>
            <a:r>
              <a:rPr lang="en-AU" spc="-10"/>
              <a:t>1</a:t>
            </a:r>
            <a:endParaRPr lang="en-AU" spc="-10" dirty="0"/>
          </a:p>
        </p:txBody>
      </p:sp>
    </p:spTree>
    <p:extLst>
      <p:ext uri="{BB962C8B-B14F-4D97-AF65-F5344CB8AC3E}">
        <p14:creationId xmlns:p14="http://schemas.microsoft.com/office/powerpoint/2010/main" val="351102805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18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784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189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75503">
              <a:spcBef>
                <a:spcPts val="139"/>
              </a:spcBef>
            </a:pPr>
            <a:fld id="{81D60167-4931-47E6-BA6A-407CBD079E47}" type="slidenum">
              <a:rPr lang="en-AU" spc="-10" smtClean="0"/>
              <a:pPr marL="75503">
                <a:spcBef>
                  <a:spcPts val="139"/>
                </a:spcBef>
              </a:pPr>
              <a:t>‹#›</a:t>
            </a:fld>
            <a:r>
              <a:rPr lang="en-AU" spc="-139"/>
              <a:t> </a:t>
            </a:r>
            <a:r>
              <a:rPr lang="en-AU" spc="-10"/>
              <a:t>/</a:t>
            </a:r>
            <a:r>
              <a:rPr lang="en-AU" spc="-139"/>
              <a:t> </a:t>
            </a:r>
            <a:r>
              <a:rPr lang="en-AU" spc="-10"/>
              <a:t>1</a:t>
            </a:r>
            <a:endParaRPr lang="en-AU" spc="-10" dirty="0"/>
          </a:p>
        </p:txBody>
      </p:sp>
    </p:spTree>
    <p:extLst>
      <p:ext uri="{BB962C8B-B14F-4D97-AF65-F5344CB8AC3E}">
        <p14:creationId xmlns:p14="http://schemas.microsoft.com/office/powerpoint/2010/main" val="283650980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18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189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75503">
              <a:spcBef>
                <a:spcPts val="139"/>
              </a:spcBef>
            </a:pPr>
            <a:fld id="{81D60167-4931-47E6-BA6A-407CBD079E47}" type="slidenum">
              <a:rPr lang="en-AU" spc="-10" smtClean="0"/>
              <a:pPr marL="75503">
                <a:spcBef>
                  <a:spcPts val="139"/>
                </a:spcBef>
              </a:pPr>
              <a:t>‹#›</a:t>
            </a:fld>
            <a:r>
              <a:rPr lang="en-AU" spc="-139"/>
              <a:t> </a:t>
            </a:r>
            <a:r>
              <a:rPr lang="en-AU" spc="-10"/>
              <a:t>/</a:t>
            </a:r>
            <a:r>
              <a:rPr lang="en-AU" spc="-139"/>
              <a:t> </a:t>
            </a:r>
            <a:r>
              <a:rPr lang="en-AU" spc="-10"/>
              <a:t>1</a:t>
            </a:r>
            <a:endParaRPr lang="en-AU" spc="-10" dirty="0"/>
          </a:p>
        </p:txBody>
      </p:sp>
    </p:spTree>
    <p:extLst>
      <p:ext uri="{BB962C8B-B14F-4D97-AF65-F5344CB8AC3E}">
        <p14:creationId xmlns:p14="http://schemas.microsoft.com/office/powerpoint/2010/main" val="264067781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C259A-862A-C714-8B37-4C741E0015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54404A-6330-1D79-193F-67117B5C9C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AEA5DF-5671-B96A-34B9-F29612996E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76AAF-4C5E-E547-8420-8ED8389F8055}" type="datetimeFigureOut">
              <a:rPr lang="en-AU" smtClean="0"/>
              <a:t>3/8/2023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03DA8B-42A5-B989-6F4C-19A3AC2D55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59936F-8CF8-4D5D-85A8-22C2D21821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8949E-BB66-2742-87B9-7A31AE9D54A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361201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1CDC8335-2624-9446-A90D-6DDFCA9AC2FF}"/>
              </a:ext>
            </a:extLst>
          </p:cNvPr>
          <p:cNvSpPr>
            <a:spLocks noGrp="1"/>
          </p:cNvSpPr>
          <p:nvPr>
            <p:ph type="pic" idx="10" hasCustomPrompt="1"/>
          </p:nvPr>
        </p:nvSpPr>
        <p:spPr>
          <a:xfrm>
            <a:off x="0" y="0"/>
            <a:ext cx="12191999" cy="6858000"/>
          </a:xfrm>
        </p:spPr>
        <p:txBody>
          <a:bodyPr anchor="t"/>
          <a:lstStyle>
            <a:lvl1pPr marL="0" indent="0" algn="ctr">
              <a:buNone/>
              <a:defRPr sz="2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insert image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1E0ADE0A-0058-F840-B5C2-8007274D77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35118" y="2181652"/>
            <a:ext cx="4232797" cy="1247348"/>
          </a:xfrm>
        </p:spPr>
        <p:txBody>
          <a:bodyPr anchor="t"/>
          <a:lstStyle>
            <a:lvl1pPr>
              <a:defRPr sz="3400" b="1" spc="-3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Title Heading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C88A8D42-146D-E24F-BAAC-E035BD58A1AC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7535118" y="3429000"/>
            <a:ext cx="4232797" cy="2185163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AU" sz="2000" smtClean="0">
                <a:solidFill>
                  <a:schemeClr val="tx1">
                    <a:lumMod val="85000"/>
                    <a:lumOff val="15000"/>
                  </a:schemeClr>
                </a:solidFill>
                <a:effectLst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 err="1"/>
              <a:t>Ligenimus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0D74A7-5BDD-6A4F-B249-910440AD9E9A}"/>
              </a:ext>
            </a:extLst>
          </p:cNvPr>
          <p:cNvSpPr txBox="1"/>
          <p:nvPr userDrawn="1"/>
        </p:nvSpPr>
        <p:spPr>
          <a:xfrm>
            <a:off x="619685" y="6420897"/>
            <a:ext cx="17484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000" dirty="0">
                <a:solidFill>
                  <a:schemeClr val="bg1"/>
                </a:solidFill>
              </a:rPr>
              <a:t>UTS CRICOS 00099F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9A5829D-0D3F-904D-9EA2-9538BC4D257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30670" y="634393"/>
            <a:ext cx="714116" cy="682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1237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A3F461D9-7978-1349-866D-E5697B7D998A}"/>
              </a:ext>
            </a:extLst>
          </p:cNvPr>
          <p:cNvSpPr>
            <a:spLocks noGrp="1"/>
          </p:cNvSpPr>
          <p:nvPr>
            <p:ph type="pic" idx="10" hasCustomPrompt="1"/>
          </p:nvPr>
        </p:nvSpPr>
        <p:spPr>
          <a:xfrm>
            <a:off x="0" y="0"/>
            <a:ext cx="12191999" cy="6858000"/>
          </a:xfrm>
        </p:spPr>
        <p:txBody>
          <a:bodyPr anchor="t"/>
          <a:lstStyle>
            <a:lvl1pPr marL="0" indent="0" algn="ctr">
              <a:buNone/>
              <a:defRPr sz="2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insert image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A1FD67-3299-CA49-B972-E63A734FFB5E}"/>
              </a:ext>
            </a:extLst>
          </p:cNvPr>
          <p:cNvSpPr txBox="1"/>
          <p:nvPr userDrawn="1"/>
        </p:nvSpPr>
        <p:spPr>
          <a:xfrm>
            <a:off x="10018207" y="6420897"/>
            <a:ext cx="17484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>
                <a:solidFill>
                  <a:schemeClr val="bg1"/>
                </a:solidFill>
              </a:rPr>
              <a:t>UTS CRICOS 00099F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3F084B7-6B12-EB47-8096-902B752E3AB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30670" y="634393"/>
            <a:ext cx="714116" cy="6825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112788" y="2382129"/>
            <a:ext cx="4814292" cy="1157029"/>
          </a:xfrm>
        </p:spPr>
        <p:txBody>
          <a:bodyPr anchor="ctr">
            <a:noAutofit/>
          </a:bodyPr>
          <a:lstStyle>
            <a:lvl1pPr algn="l">
              <a:defRPr lang="en-AU" sz="3400" b="1" spc="-30" baseline="0" smtClean="0">
                <a:solidFill>
                  <a:schemeClr val="accent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Heading</a:t>
            </a:r>
            <a:endParaRPr lang="en-AU" dirty="0">
              <a:solidFill>
                <a:srgbClr val="FFFFFF"/>
              </a:solidFill>
              <a:effectLst/>
              <a:latin typeface="Helvetica" pitchFamily="2" charset="0"/>
            </a:endParaRP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DF3B029A-70EF-BD40-862C-C1426A0C7BDF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7308489" y="3494333"/>
            <a:ext cx="4018641" cy="1329128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AU" sz="2000" smtClean="0">
                <a:solidFill>
                  <a:schemeClr val="tx1">
                    <a:lumMod val="85000"/>
                    <a:lumOff val="15000"/>
                  </a:schemeClr>
                </a:solidFill>
                <a:effectLst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 err="1"/>
              <a:t>Ligenimus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937012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5">
    <p:bg>
      <p:bgPr>
        <a:solidFill>
          <a:schemeClr val="tx2">
            <a:lumMod val="10000"/>
            <a:lumOff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285B35B0-7E16-6347-9ABB-1E71DBC12D5C}"/>
              </a:ext>
            </a:extLst>
          </p:cNvPr>
          <p:cNvSpPr>
            <a:spLocks noGrp="1"/>
          </p:cNvSpPr>
          <p:nvPr>
            <p:ph type="pic" idx="10" hasCustomPrompt="1"/>
          </p:nvPr>
        </p:nvSpPr>
        <p:spPr>
          <a:xfrm>
            <a:off x="-1" y="0"/>
            <a:ext cx="6391175" cy="6858000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insert image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3B5CED-F544-F742-9789-3164A6A500D5}"/>
              </a:ext>
            </a:extLst>
          </p:cNvPr>
          <p:cNvSpPr txBox="1"/>
          <p:nvPr userDrawn="1"/>
        </p:nvSpPr>
        <p:spPr>
          <a:xfrm>
            <a:off x="10018207" y="6420897"/>
            <a:ext cx="17484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>
                <a:solidFill>
                  <a:schemeClr val="bg2"/>
                </a:solidFill>
              </a:rPr>
              <a:t>UTS CRICOS 00099F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120890" y="3301566"/>
            <a:ext cx="5071110" cy="1201854"/>
          </a:xfrm>
        </p:spPr>
        <p:txBody>
          <a:bodyPr anchor="b">
            <a:noAutofit/>
          </a:bodyPr>
          <a:lstStyle>
            <a:lvl1pPr algn="l">
              <a:defRPr lang="en-AU" sz="3400" b="1" spc="-30" baseline="0" smtClean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Heading</a:t>
            </a:r>
            <a:endParaRPr lang="en-AU" dirty="0">
              <a:solidFill>
                <a:srgbClr val="FFFFFF"/>
              </a:solidFill>
              <a:effectLst/>
              <a:latin typeface="Helvetica" pitchFamily="2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120890" y="4670298"/>
            <a:ext cx="5071110" cy="1483672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AU" sz="2000" smtClean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 err="1"/>
              <a:t>Ligenimus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88520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6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EA0ED4D8-6F83-E64C-B78D-18D8732B4209}"/>
              </a:ext>
            </a:extLst>
          </p:cNvPr>
          <p:cNvSpPr>
            <a:spLocks noGrp="1"/>
          </p:cNvSpPr>
          <p:nvPr>
            <p:ph type="pic" idx="10" hasCustomPrompt="1"/>
          </p:nvPr>
        </p:nvSpPr>
        <p:spPr>
          <a:xfrm>
            <a:off x="-1191188" y="-766482"/>
            <a:ext cx="6561492" cy="6561492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insert image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1E0ADE0A-0058-F840-B5C2-8007274D77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46999" y="3036761"/>
            <a:ext cx="5592436" cy="1220142"/>
          </a:xfrm>
        </p:spPr>
        <p:txBody>
          <a:bodyPr anchor="b"/>
          <a:lstStyle>
            <a:lvl1pPr>
              <a:defRPr sz="3400" b="1" spc="-30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Title Heading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C88A8D42-146D-E24F-BAAC-E035BD58A1AC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6158429" y="4663440"/>
            <a:ext cx="5592436" cy="1762622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AU" sz="2000" smtClean="0">
                <a:solidFill>
                  <a:schemeClr val="tx1"/>
                </a:solidFill>
                <a:effectLst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 err="1"/>
              <a:t>Ligenimus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AB7304E-0E27-AF47-BD7A-0A8B3B31ACB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42849" y="707332"/>
            <a:ext cx="748146" cy="70915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CF341A3-F22A-8F43-98A2-33A1DF177A05}"/>
              </a:ext>
            </a:extLst>
          </p:cNvPr>
          <p:cNvSpPr txBox="1"/>
          <p:nvPr userDrawn="1"/>
        </p:nvSpPr>
        <p:spPr>
          <a:xfrm>
            <a:off x="10018207" y="6420897"/>
            <a:ext cx="17484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>
                <a:solidFill>
                  <a:schemeClr val="tx2">
                    <a:lumMod val="50000"/>
                  </a:schemeClr>
                </a:solidFill>
              </a:rPr>
              <a:t>UTS CRICOS 00099F</a:t>
            </a:r>
          </a:p>
        </p:txBody>
      </p:sp>
    </p:spTree>
    <p:extLst>
      <p:ext uri="{BB962C8B-B14F-4D97-AF65-F5344CB8AC3E}">
        <p14:creationId xmlns:p14="http://schemas.microsoft.com/office/powerpoint/2010/main" val="3114284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 6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1E0ADE0A-0058-F840-B5C2-8007274D77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46999" y="3036761"/>
            <a:ext cx="5592436" cy="1220142"/>
          </a:xfrm>
        </p:spPr>
        <p:txBody>
          <a:bodyPr anchor="b"/>
          <a:lstStyle>
            <a:lvl1pPr>
              <a:defRPr sz="3400" b="1" spc="-3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Heading</a:t>
            </a:r>
          </a:p>
        </p:txBody>
      </p:sp>
    </p:spTree>
    <p:extLst>
      <p:ext uri="{BB962C8B-B14F-4D97-AF65-F5344CB8AC3E}">
        <p14:creationId xmlns:p14="http://schemas.microsoft.com/office/powerpoint/2010/main" val="26013540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 7">
    <p:bg>
      <p:bgPr>
        <a:solidFill>
          <a:schemeClr val="tx2">
            <a:lumMod val="10000"/>
            <a:lumOff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1895C320-85D8-7946-80F1-AF205B05ECDC}"/>
              </a:ext>
            </a:extLst>
          </p:cNvPr>
          <p:cNvSpPr>
            <a:spLocks noGrp="1"/>
          </p:cNvSpPr>
          <p:nvPr>
            <p:ph type="pic" idx="10" hasCustomPrompt="1"/>
          </p:nvPr>
        </p:nvSpPr>
        <p:spPr>
          <a:xfrm>
            <a:off x="1476397" y="1714500"/>
            <a:ext cx="4117985" cy="4105255"/>
          </a:xfrm>
        </p:spPr>
        <p:txBody>
          <a:bodyPr anchor="t"/>
          <a:lstStyle>
            <a:lvl1pPr marL="0" indent="0" algn="ctr">
              <a:buNone/>
              <a:defRPr sz="2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insert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175728" y="2441842"/>
            <a:ext cx="5001987" cy="1201854"/>
          </a:xfrm>
        </p:spPr>
        <p:txBody>
          <a:bodyPr anchor="b">
            <a:noAutofit/>
          </a:bodyPr>
          <a:lstStyle>
            <a:lvl1pPr algn="l">
              <a:defRPr lang="en-AU" sz="2800" b="1" spc="-20" baseline="0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Section heading</a:t>
            </a:r>
            <a:endParaRPr lang="en-AU" dirty="0">
              <a:solidFill>
                <a:srgbClr val="FFFFFF"/>
              </a:solidFill>
              <a:effectLst/>
              <a:latin typeface="Helvetica" pitchFamily="2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175728" y="3661984"/>
            <a:ext cx="5001987" cy="1483672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AU" sz="2000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Intro</a:t>
            </a:r>
          </a:p>
        </p:txBody>
      </p:sp>
    </p:spTree>
    <p:extLst>
      <p:ext uri="{BB962C8B-B14F-4D97-AF65-F5344CB8AC3E}">
        <p14:creationId xmlns:p14="http://schemas.microsoft.com/office/powerpoint/2010/main" val="18096024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ver 7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1895C320-85D8-7946-80F1-AF205B05ECDC}"/>
              </a:ext>
            </a:extLst>
          </p:cNvPr>
          <p:cNvSpPr>
            <a:spLocks noGrp="1"/>
          </p:cNvSpPr>
          <p:nvPr>
            <p:ph type="pic" idx="10" hasCustomPrompt="1"/>
          </p:nvPr>
        </p:nvSpPr>
        <p:spPr>
          <a:xfrm>
            <a:off x="1476397" y="1714500"/>
            <a:ext cx="4117985" cy="4105255"/>
          </a:xfrm>
        </p:spPr>
        <p:txBody>
          <a:bodyPr anchor="t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insert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175728" y="2441842"/>
            <a:ext cx="5001987" cy="1201854"/>
          </a:xfrm>
        </p:spPr>
        <p:txBody>
          <a:bodyPr anchor="b">
            <a:noAutofit/>
          </a:bodyPr>
          <a:lstStyle>
            <a:lvl1pPr algn="l">
              <a:defRPr lang="en-AU" sz="2800" b="1" spc="-20" baseline="0" smtClean="0">
                <a:solidFill>
                  <a:schemeClr val="bg1"/>
                </a:solidFill>
                <a:effectLst/>
              </a:defRPr>
            </a:lvl1pPr>
          </a:lstStyle>
          <a:p>
            <a:r>
              <a:rPr lang="en-US" dirty="0"/>
              <a:t>Section heading</a:t>
            </a:r>
            <a:endParaRPr lang="en-AU" dirty="0">
              <a:solidFill>
                <a:srgbClr val="FFFFFF"/>
              </a:solidFill>
              <a:effectLst/>
              <a:latin typeface="Helvetica" pitchFamily="2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175728" y="3661984"/>
            <a:ext cx="5001987" cy="1483672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AU" sz="2000" smtClean="0">
                <a:solidFill>
                  <a:schemeClr val="bg1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Intro</a:t>
            </a:r>
          </a:p>
        </p:txBody>
      </p:sp>
    </p:spTree>
    <p:extLst>
      <p:ext uri="{BB962C8B-B14F-4D97-AF65-F5344CB8AC3E}">
        <p14:creationId xmlns:p14="http://schemas.microsoft.com/office/powerpoint/2010/main" val="31959059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710636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7106363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51FA37-3D95-DD4F-A79E-5508DFB6D2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805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84" r:id="rId2"/>
    <p:sldLayoutId id="2147483686" r:id="rId3"/>
    <p:sldLayoutId id="2147483707" r:id="rId4"/>
    <p:sldLayoutId id="2147483708" r:id="rId5"/>
    <p:sldLayoutId id="2147483685" r:id="rId6"/>
    <p:sldLayoutId id="2147483716" r:id="rId7"/>
    <p:sldLayoutId id="2147483715" r:id="rId8"/>
    <p:sldLayoutId id="2147483726" r:id="rId9"/>
    <p:sldLayoutId id="2147483718" r:id="rId10"/>
    <p:sldLayoutId id="2147483728" r:id="rId11"/>
    <p:sldLayoutId id="2147483688" r:id="rId12"/>
    <p:sldLayoutId id="2147483729" r:id="rId13"/>
    <p:sldLayoutId id="2147483720" r:id="rId14"/>
    <p:sldLayoutId id="2147483703" r:id="rId15"/>
    <p:sldLayoutId id="2147483727" r:id="rId16"/>
    <p:sldLayoutId id="2147483721" r:id="rId17"/>
    <p:sldLayoutId id="2147483723" r:id="rId18"/>
    <p:sldLayoutId id="2147483724" r:id="rId19"/>
    <p:sldLayoutId id="2147483722" r:id="rId20"/>
    <p:sldLayoutId id="2147483725" r:id="rId21"/>
    <p:sldLayoutId id="2147483730" r:id="rId22"/>
    <p:sldLayoutId id="2147483731" r:id="rId23"/>
    <p:sldLayoutId id="2147483732" r:id="rId24"/>
    <p:sldLayoutId id="2147483733" r:id="rId2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8758E506-6248-D58E-EA86-8A56C2A86BE8}"/>
              </a:ext>
            </a:extLst>
          </p:cNvPr>
          <p:cNvSpPr txBox="1"/>
          <p:nvPr/>
        </p:nvSpPr>
        <p:spPr>
          <a:xfrm>
            <a:off x="749696" y="953856"/>
            <a:ext cx="595685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4800" dirty="0"/>
              <a:t>Expected utility theory examples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0D8F90F-A8DA-E166-40D9-DA72817DF913}"/>
              </a:ext>
            </a:extLst>
          </p:cNvPr>
          <p:cNvSpPr txBox="1"/>
          <p:nvPr/>
        </p:nvSpPr>
        <p:spPr>
          <a:xfrm>
            <a:off x="749694" y="2431183"/>
            <a:ext cx="425238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AU" dirty="0"/>
          </a:p>
          <a:p>
            <a:r>
              <a:rPr lang="en-AU" sz="2400" dirty="0"/>
              <a:t>Notes on Behavioural Economics</a:t>
            </a:r>
          </a:p>
          <a:p>
            <a:endParaRPr lang="en-AU" sz="2400" dirty="0"/>
          </a:p>
          <a:p>
            <a:r>
              <a:rPr lang="en-AU" sz="2400" dirty="0"/>
              <a:t>Jason Collins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C68B5BF-36B4-153B-75FA-CEB1BE6EE0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6555" y="1754966"/>
            <a:ext cx="5103034" cy="5103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8326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F940B24F-96D7-1B4F-A58E-B5F3109DE294}"/>
                  </a:ext>
                </a:extLst>
              </p:cNvPr>
              <p:cNvSpPr>
                <a:spLocks noGrp="1"/>
              </p:cNvSpPr>
              <p:nvPr>
                <p:ph type="body" idx="12"/>
              </p:nvPr>
            </p:nvSpPr>
            <p:spPr/>
            <p:txBody>
              <a:bodyPr/>
              <a:lstStyle/>
              <a:p>
                <a:pPr lvl="1">
                  <a:lnSpc>
                    <a:spcPct val="110000"/>
                  </a:lnSpc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Verdana" pitchFamily="34" charset="0"/>
                          <a:cs typeface="Verdana" pitchFamily="34" charset="0"/>
                        </a:rPr>
                        <m:t>𝑈</m:t>
                      </m:r>
                      <m:d>
                        <m:dPr>
                          <m:ctrlPr>
                            <a:rPr lang="en-US" sz="28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itchFamily="34" charset="0"/>
                              <a:cs typeface="Verdana" pitchFamily="34" charset="0"/>
                            </a:rPr>
                          </m:ctrlPr>
                        </m:dPr>
                        <m:e>
                          <m:r>
                            <a:rPr lang="en-US" sz="28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itchFamily="34" charset="0"/>
                              <a:cs typeface="Verdana" pitchFamily="34" charset="0"/>
                            </a:rPr>
                            <m:t>𝑊</m:t>
                          </m:r>
                        </m:e>
                      </m:d>
                      <m:r>
                        <a:rPr lang="en-AU" sz="2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Verdana" pitchFamily="34" charset="0"/>
                          <a:cs typeface="Verdana" pitchFamily="34" charset="0"/>
                        </a:rPr>
                        <m:t>=</m:t>
                      </m:r>
                      <m:func>
                        <m:funcPr>
                          <m:ctrlPr>
                            <a:rPr lang="en-US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itchFamily="34" charset="0"/>
                              <a:cs typeface="Verdana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itchFamily="34" charset="0"/>
                              <a:cs typeface="Verdana" pitchFamily="34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US" sz="2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Verdana" pitchFamily="34" charset="0"/>
                                  <a:cs typeface="Verdana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Verdana" pitchFamily="34" charset="0"/>
                                  <a:cs typeface="Verdana" pitchFamily="34" charset="0"/>
                                </a:rPr>
                                <m:t>𝑊</m:t>
                              </m:r>
                            </m:e>
                          </m:d>
                        </m:e>
                      </m:func>
                      <m:r>
                        <a:rPr lang="en-US" sz="2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Verdana" pitchFamily="34" charset="0"/>
                          <a:cs typeface="Verdana" pitchFamily="34" charset="0"/>
                        </a:rPr>
                        <m:t>=2.85</m:t>
                      </m:r>
                    </m:oMath>
                  </m:oMathPara>
                </a14:m>
                <a:endParaRPr lang="en-AU" sz="2800" i="1" dirty="0">
                  <a:solidFill>
                    <a:schemeClr val="tx1"/>
                  </a:solidFill>
                  <a:latin typeface="Cambria Math" panose="02040503050406030204" pitchFamily="18" charset="0"/>
                  <a:ea typeface="Verdana" pitchFamily="34" charset="0"/>
                  <a:cs typeface="Verdana" pitchFamily="34" charset="0"/>
                </a:endParaRPr>
              </a:p>
              <a:p>
                <a:pPr lvl="1">
                  <a:lnSpc>
                    <a:spcPct val="110000"/>
                  </a:lnSpc>
                  <a:spcAft>
                    <a:spcPts val="1200"/>
                  </a:spcAft>
                </a:pPr>
                <a:endParaRPr lang="en-AU" sz="2800" i="1" dirty="0">
                  <a:solidFill>
                    <a:schemeClr val="tx1"/>
                  </a:solidFill>
                  <a:latin typeface="Cambria Math" panose="02040503050406030204" pitchFamily="18" charset="0"/>
                  <a:ea typeface="Verdana" pitchFamily="34" charset="0"/>
                  <a:cs typeface="Verdana" pitchFamily="34" charset="0"/>
                </a:endParaRPr>
              </a:p>
              <a:p>
                <a:pPr lvl="1">
                  <a:lnSpc>
                    <a:spcPct val="110000"/>
                  </a:lnSpc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Verdana" pitchFamily="34" charset="0"/>
                          <a:cs typeface="Verdana" pitchFamily="34" charset="0"/>
                        </a:rPr>
                        <m:t>𝑊</m:t>
                      </m:r>
                      <m:r>
                        <a:rPr lang="en-US" sz="2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Verdana" pitchFamily="34" charset="0"/>
                          <a:cs typeface="Verdana" pitchFamily="34" charset="0"/>
                        </a:rPr>
                        <m:t>=</m:t>
                      </m:r>
                      <m:sSup>
                        <m:sSupPr>
                          <m:ctrlPr>
                            <a:rPr lang="en-US" sz="28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itchFamily="34" charset="0"/>
                              <a:cs typeface="Verdana" pitchFamily="34" charset="0"/>
                            </a:rPr>
                          </m:ctrlPr>
                        </m:sSupPr>
                        <m:e>
                          <m:r>
                            <a:rPr lang="en-AU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itchFamily="34" charset="0"/>
                              <a:cs typeface="Verdana" pitchFamily="34" charset="0"/>
                            </a:rPr>
                            <m:t>𝑒</m:t>
                          </m:r>
                        </m:e>
                        <m:sup>
                          <m:r>
                            <a:rPr lang="en-AU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itchFamily="34" charset="0"/>
                              <a:cs typeface="Verdana" pitchFamily="34" charset="0"/>
                            </a:rPr>
                            <m:t>2.85</m:t>
                          </m:r>
                        </m:sup>
                      </m:sSup>
                      <m:r>
                        <a:rPr lang="en-AU" sz="2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Verdana" pitchFamily="34" charset="0"/>
                          <a:cs typeface="Verdana" pitchFamily="34" charset="0"/>
                        </a:rPr>
                        <m:t>=$17.30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ea typeface="Verdana" pitchFamily="34" charset="0"/>
                  <a:cs typeface="Verdana" pitchFamily="34" charset="0"/>
                </a:endParaRPr>
              </a:p>
            </p:txBody>
          </p:sp>
        </mc:Choice>
        <mc:Fallback xmlns="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F940B24F-96D7-1B4F-A58E-B5F3109DE29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2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949115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5D1D1932-FC97-E022-97D7-AF179992E1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0"/>
            <a:ext cx="96012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51928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F940B24F-96D7-1B4F-A58E-B5F3109DE294}"/>
                  </a:ext>
                </a:extLst>
              </p:cNvPr>
              <p:cNvSpPr>
                <a:spLocks noGrp="1"/>
              </p:cNvSpPr>
              <p:nvPr>
                <p:ph type="body" idx="12"/>
              </p:nvPr>
            </p:nvSpPr>
            <p:spPr/>
            <p:txBody>
              <a:bodyPr/>
              <a:lstStyle/>
              <a:p>
                <a:pPr>
                  <a:lnSpc>
                    <a:spcPct val="110000"/>
                  </a:lnSpc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latin typeface="Cambria Math" panose="02040503050406030204" pitchFamily="18" charset="0"/>
                          <a:ea typeface="Verdana" pitchFamily="34" charset="0"/>
                          <a:cs typeface="Verdana" pitchFamily="34" charset="0"/>
                        </a:rPr>
                        <m:t>𝑈</m:t>
                      </m:r>
                      <m:r>
                        <a:rPr lang="en-US" sz="2800" i="1" dirty="0">
                          <a:latin typeface="Cambria Math" panose="02040503050406030204" pitchFamily="18" charset="0"/>
                          <a:ea typeface="Verdana" pitchFamily="34" charset="0"/>
                          <a:cs typeface="Verdana" pitchFamily="34" charset="0"/>
                        </a:rPr>
                        <m:t>(</m:t>
                      </m:r>
                      <m:r>
                        <a:rPr lang="en-US" sz="2800" i="1" dirty="0">
                          <a:latin typeface="Cambria Math" panose="02040503050406030204" pitchFamily="18" charset="0"/>
                          <a:ea typeface="Verdana" pitchFamily="34" charset="0"/>
                          <a:cs typeface="Verdana" pitchFamily="34" charset="0"/>
                        </a:rPr>
                        <m:t>𝑥</m:t>
                      </m:r>
                      <m:r>
                        <a:rPr lang="en-US" sz="2800" i="1" dirty="0">
                          <a:latin typeface="Cambria Math" panose="02040503050406030204" pitchFamily="18" charset="0"/>
                          <a:ea typeface="Verdana" pitchFamily="34" charset="0"/>
                          <a:cs typeface="Verdana" pitchFamily="34" charset="0"/>
                        </a:rPr>
                        <m:t>)=</m:t>
                      </m:r>
                      <m:r>
                        <m:rPr>
                          <m:sty m:val="p"/>
                        </m:rPr>
                        <a:rPr lang="en-US" sz="2800" i="1" dirty="0">
                          <a:latin typeface="Cambria Math" panose="02040503050406030204" pitchFamily="18" charset="0"/>
                          <a:ea typeface="Verdana" pitchFamily="34" charset="0"/>
                          <a:cs typeface="Verdana" pitchFamily="34" charset="0"/>
                        </a:rPr>
                        <m:t>ln</m:t>
                      </m:r>
                      <m:r>
                        <a:rPr lang="en-US" sz="2800" i="1" dirty="0">
                          <a:latin typeface="Cambria Math" panose="02040503050406030204" pitchFamily="18" charset="0"/>
                          <a:ea typeface="Verdana" pitchFamily="34" charset="0"/>
                          <a:cs typeface="Verdana" pitchFamily="34" charset="0"/>
                        </a:rPr>
                        <m:t>⁡(</m:t>
                      </m:r>
                      <m:r>
                        <a:rPr lang="en-US" sz="2800" i="1" dirty="0">
                          <a:latin typeface="Cambria Math" panose="02040503050406030204" pitchFamily="18" charset="0"/>
                          <a:ea typeface="Verdana" pitchFamily="34" charset="0"/>
                          <a:cs typeface="Verdana" pitchFamily="34" charset="0"/>
                        </a:rPr>
                        <m:t>𝑥</m:t>
                      </m:r>
                      <m:r>
                        <a:rPr lang="en-US" sz="2800" i="1" dirty="0">
                          <a:latin typeface="Cambria Math" panose="02040503050406030204" pitchFamily="18" charset="0"/>
                          <a:ea typeface="Verdana" pitchFamily="34" charset="0"/>
                          <a:cs typeface="Verdana" pitchFamily="34" charset="0"/>
                        </a:rPr>
                        <m:t>)</m:t>
                      </m:r>
                    </m:oMath>
                  </m:oMathPara>
                </a14:m>
                <a:endParaRPr lang="en-US" sz="2800" dirty="0">
                  <a:ea typeface="Verdana" pitchFamily="34" charset="0"/>
                  <a:cs typeface="Verdana" pitchFamily="34" charset="0"/>
                </a:endParaRPr>
              </a:p>
              <a:p>
                <a:pPr>
                  <a:lnSpc>
                    <a:spcPct val="110000"/>
                  </a:lnSpc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Verdana" pitchFamily="34" charset="0"/>
                          <a:cs typeface="Verdana" pitchFamily="34" charset="0"/>
                        </a:rPr>
                        <m:t>𝑋</m:t>
                      </m:r>
                      <m:r>
                        <a:rPr lang="en-A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Verdana" pitchFamily="34" charset="0"/>
                          <a:cs typeface="Verdana" pitchFamily="34" charset="0"/>
                        </a:rPr>
                        <m:t>=</m:t>
                      </m:r>
                      <m:d>
                        <m:dPr>
                          <m:ctrlPr>
                            <a:rPr lang="en-AU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itchFamily="34" charset="0"/>
                              <a:cs typeface="Verdana" pitchFamily="34" charset="0"/>
                            </a:rPr>
                          </m:ctrlPr>
                        </m:dPr>
                        <m:e>
                          <m:r>
                            <a:rPr lang="en-AU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itchFamily="34" charset="0"/>
                              <a:cs typeface="Verdana" pitchFamily="34" charset="0"/>
                            </a:rPr>
                            <m:t>0.8,$10;0.2,−$10</m:t>
                          </m:r>
                        </m:e>
                      </m:d>
                      <m:r>
                        <a:rPr lang="en-A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Verdana" pitchFamily="34" charset="0"/>
                          <a:cs typeface="Verdana" pitchFamily="34" charset="0"/>
                        </a:rPr>
                        <m:t>         </m:t>
                      </m:r>
                      <m:r>
                        <a:rPr lang="en-A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Verdana" pitchFamily="34" charset="0"/>
                          <a:cs typeface="Verdana" pitchFamily="34" charset="0"/>
                        </a:rPr>
                        <m:t>𝑊</m:t>
                      </m:r>
                      <m:r>
                        <a:rPr lang="en-A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Verdana" pitchFamily="34" charset="0"/>
                          <a:cs typeface="Verdana" pitchFamily="34" charset="0"/>
                        </a:rPr>
                        <m:t>=$20</m:t>
                      </m:r>
                    </m:oMath>
                  </m:oMathPara>
                </a14:m>
                <a:endParaRPr lang="en-AU" sz="2800" b="0" dirty="0">
                  <a:solidFill>
                    <a:schemeClr val="tx1"/>
                  </a:solidFill>
                  <a:ea typeface="Verdana" pitchFamily="34" charset="0"/>
                  <a:cs typeface="Verdana" pitchFamily="34" charset="0"/>
                </a:endParaRPr>
              </a:p>
            </p:txBody>
          </p:sp>
        </mc:Choice>
        <mc:Fallback xmlns="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F940B24F-96D7-1B4F-A58E-B5F3109DE29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2"/>
              </p:nvPr>
            </p:nvSpPr>
            <p:spPr>
              <a:blipFill>
                <a:blip r:embed="rId2"/>
                <a:stretch>
                  <a:fillRect l="-231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ontent Placeholder 2"/>
          <p:cNvSpPr txBox="1">
            <a:spLocks/>
          </p:cNvSpPr>
          <p:nvPr/>
        </p:nvSpPr>
        <p:spPr>
          <a:xfrm>
            <a:off x="1981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endParaRPr lang="en-US" sz="2900" dirty="0"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37768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F940B24F-96D7-1B4F-A58E-B5F3109DE294}"/>
                  </a:ext>
                </a:extLst>
              </p:cNvPr>
              <p:cNvSpPr>
                <a:spLocks noGrp="1"/>
              </p:cNvSpPr>
              <p:nvPr>
                <p:ph type="body" idx="12"/>
              </p:nvPr>
            </p:nvSpPr>
            <p:spPr/>
            <p:txBody>
              <a:bodyPr/>
              <a:lstStyle/>
              <a:p>
                <a:pPr>
                  <a:lnSpc>
                    <a:spcPct val="110000"/>
                  </a:lnSpc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latin typeface="Cambria Math" panose="02040503050406030204" pitchFamily="18" charset="0"/>
                          <a:ea typeface="Verdana" pitchFamily="34" charset="0"/>
                          <a:cs typeface="Verdana" pitchFamily="34" charset="0"/>
                        </a:rPr>
                        <m:t>𝑈</m:t>
                      </m:r>
                      <m:r>
                        <a:rPr lang="en-US" sz="2800" i="1" dirty="0">
                          <a:latin typeface="Cambria Math" panose="02040503050406030204" pitchFamily="18" charset="0"/>
                          <a:ea typeface="Verdana" pitchFamily="34" charset="0"/>
                          <a:cs typeface="Verdana" pitchFamily="34" charset="0"/>
                        </a:rPr>
                        <m:t>(</m:t>
                      </m:r>
                      <m:r>
                        <a:rPr lang="en-US" sz="2800" i="1" dirty="0">
                          <a:latin typeface="Cambria Math" panose="02040503050406030204" pitchFamily="18" charset="0"/>
                          <a:ea typeface="Verdana" pitchFamily="34" charset="0"/>
                          <a:cs typeface="Verdana" pitchFamily="34" charset="0"/>
                        </a:rPr>
                        <m:t>𝑥</m:t>
                      </m:r>
                      <m:r>
                        <a:rPr lang="en-US" sz="2800" i="1" dirty="0">
                          <a:latin typeface="Cambria Math" panose="02040503050406030204" pitchFamily="18" charset="0"/>
                          <a:ea typeface="Verdana" pitchFamily="34" charset="0"/>
                          <a:cs typeface="Verdana" pitchFamily="34" charset="0"/>
                        </a:rPr>
                        <m:t>)=</m:t>
                      </m:r>
                      <m:r>
                        <m:rPr>
                          <m:sty m:val="p"/>
                        </m:rPr>
                        <a:rPr lang="en-US" sz="2800" i="1" dirty="0">
                          <a:latin typeface="Cambria Math" panose="02040503050406030204" pitchFamily="18" charset="0"/>
                          <a:ea typeface="Verdana" pitchFamily="34" charset="0"/>
                          <a:cs typeface="Verdana" pitchFamily="34" charset="0"/>
                        </a:rPr>
                        <m:t>ln</m:t>
                      </m:r>
                      <m:r>
                        <a:rPr lang="en-US" sz="2800" i="1" dirty="0">
                          <a:latin typeface="Cambria Math" panose="02040503050406030204" pitchFamily="18" charset="0"/>
                          <a:ea typeface="Verdana" pitchFamily="34" charset="0"/>
                          <a:cs typeface="Verdana" pitchFamily="34" charset="0"/>
                        </a:rPr>
                        <m:t>⁡(</m:t>
                      </m:r>
                      <m:r>
                        <a:rPr lang="en-US" sz="2800" i="1" dirty="0">
                          <a:latin typeface="Cambria Math" panose="02040503050406030204" pitchFamily="18" charset="0"/>
                          <a:ea typeface="Verdana" pitchFamily="34" charset="0"/>
                          <a:cs typeface="Verdana" pitchFamily="34" charset="0"/>
                        </a:rPr>
                        <m:t>𝑥</m:t>
                      </m:r>
                      <m:r>
                        <a:rPr lang="en-US" sz="2800" i="1" dirty="0">
                          <a:latin typeface="Cambria Math" panose="02040503050406030204" pitchFamily="18" charset="0"/>
                          <a:ea typeface="Verdana" pitchFamily="34" charset="0"/>
                          <a:cs typeface="Verdana" pitchFamily="34" charset="0"/>
                        </a:rPr>
                        <m:t>)</m:t>
                      </m:r>
                    </m:oMath>
                  </m:oMathPara>
                </a14:m>
                <a:endParaRPr lang="en-US" sz="2800" dirty="0">
                  <a:ea typeface="Verdana" pitchFamily="34" charset="0"/>
                  <a:cs typeface="Verdana" pitchFamily="34" charset="0"/>
                </a:endParaRPr>
              </a:p>
              <a:p>
                <a:pPr>
                  <a:lnSpc>
                    <a:spcPct val="110000"/>
                  </a:lnSpc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Verdana" pitchFamily="34" charset="0"/>
                          <a:cs typeface="Verdana" pitchFamily="34" charset="0"/>
                        </a:rPr>
                        <m:t>𝑋</m:t>
                      </m:r>
                      <m:r>
                        <a:rPr lang="en-A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Verdana" pitchFamily="34" charset="0"/>
                          <a:cs typeface="Verdana" pitchFamily="34" charset="0"/>
                        </a:rPr>
                        <m:t>=</m:t>
                      </m:r>
                      <m:d>
                        <m:dPr>
                          <m:ctrlPr>
                            <a:rPr lang="en-AU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itchFamily="34" charset="0"/>
                              <a:cs typeface="Verdana" pitchFamily="34" charset="0"/>
                            </a:rPr>
                          </m:ctrlPr>
                        </m:dPr>
                        <m:e>
                          <m:r>
                            <a:rPr lang="en-AU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itchFamily="34" charset="0"/>
                              <a:cs typeface="Verdana" pitchFamily="34" charset="0"/>
                            </a:rPr>
                            <m:t>0.8,$10;0.2,−$10</m:t>
                          </m:r>
                        </m:e>
                      </m:d>
                      <m:r>
                        <a:rPr lang="en-A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Verdana" pitchFamily="34" charset="0"/>
                          <a:cs typeface="Verdana" pitchFamily="34" charset="0"/>
                        </a:rPr>
                        <m:t>         </m:t>
                      </m:r>
                      <m:r>
                        <a:rPr lang="en-A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Verdana" pitchFamily="34" charset="0"/>
                          <a:cs typeface="Verdana" pitchFamily="34" charset="0"/>
                        </a:rPr>
                        <m:t>𝑊</m:t>
                      </m:r>
                      <m:r>
                        <a:rPr lang="en-A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Verdana" pitchFamily="34" charset="0"/>
                          <a:cs typeface="Verdana" pitchFamily="34" charset="0"/>
                        </a:rPr>
                        <m:t>=$20 </m:t>
                      </m:r>
                    </m:oMath>
                  </m:oMathPara>
                </a14:m>
                <a:endParaRPr lang="en-AU" sz="28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Verdana" pitchFamily="34" charset="0"/>
                  <a:cs typeface="Verdana" pitchFamily="34" charset="0"/>
                </a:endParaRPr>
              </a:p>
              <a:p>
                <a:pPr lvl="1">
                  <a:lnSpc>
                    <a:spcPct val="110000"/>
                  </a:lnSpc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sz="30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/>
                        </a:rPr>
                        <m:t>𝐸</m:t>
                      </m:r>
                      <m:r>
                        <a:rPr lang="en-AU" sz="30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/>
                        </a:rPr>
                        <m:t>[</m:t>
                      </m:r>
                      <m:r>
                        <a:rPr lang="en-AU" sz="3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/>
                        </a:rPr>
                        <m:t>𝑋</m:t>
                      </m:r>
                      <m:r>
                        <a:rPr lang="en-AU" sz="30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/>
                        </a:rPr>
                        <m:t>] =</m:t>
                      </m:r>
                      <m:nary>
                        <m:naryPr>
                          <m:chr m:val="∑"/>
                          <m:ctrlPr>
                            <a:rPr lang="en-AU" sz="3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itchFamily="34" charset="0"/>
                              <a:cs typeface="Verdana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AU" sz="3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itchFamily="34" charset="0"/>
                              <a:cs typeface="Verdana" pitchFamily="34" charset="0"/>
                            </a:rPr>
                            <m:t>𝑖</m:t>
                          </m:r>
                          <m:r>
                            <a:rPr lang="en-AU" sz="3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itchFamily="34" charset="0"/>
                              <a:cs typeface="Verdana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AU" sz="3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itchFamily="34" charset="0"/>
                              <a:cs typeface="Verdana" pitchFamily="34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3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Verdana" pitchFamily="34" charset="0"/>
                                  <a:cs typeface="Verdana" pitchFamily="34" charset="0"/>
                                </a:rPr>
                              </m:ctrlPr>
                            </m:sSubPr>
                            <m:e>
                              <m:r>
                                <a:rPr lang="en-AU" sz="3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Verdana" pitchFamily="34" charset="0"/>
                                  <a:cs typeface="Verdana" pitchFamily="34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AU" sz="3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Verdana" pitchFamily="34" charset="0"/>
                                  <a:cs typeface="Verdana" pitchFamily="34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3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Verdana" pitchFamily="34" charset="0"/>
                                  <a:cs typeface="Verdana" pitchFamily="34" charset="0"/>
                                </a:rPr>
                              </m:ctrlPr>
                            </m:sSubPr>
                            <m:e>
                              <m:r>
                                <a:rPr lang="en-AU" sz="3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Verdana" pitchFamily="34" charset="0"/>
                                  <a:cs typeface="Verdana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AU" sz="3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Verdana" pitchFamily="34" charset="0"/>
                                  <a:cs typeface="Verdana" pitchFamily="34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3000" dirty="0">
                  <a:solidFill>
                    <a:schemeClr val="tx1"/>
                  </a:solidFill>
                  <a:ea typeface="Verdana" pitchFamily="34" charset="0"/>
                  <a:cs typeface="Verdana" pitchFamily="34" charset="0"/>
                </a:endParaRPr>
              </a:p>
            </p:txBody>
          </p:sp>
        </mc:Choice>
        <mc:Fallback xmlns="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F940B24F-96D7-1B4F-A58E-B5F3109DE29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2"/>
              </p:nvPr>
            </p:nvSpPr>
            <p:spPr>
              <a:blipFill>
                <a:blip r:embed="rId2"/>
                <a:stretch>
                  <a:fillRect l="-231" t="-2484" b="-22050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ontent Placeholder 2"/>
          <p:cNvSpPr txBox="1">
            <a:spLocks/>
          </p:cNvSpPr>
          <p:nvPr/>
        </p:nvSpPr>
        <p:spPr>
          <a:xfrm>
            <a:off x="1981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endParaRPr lang="en-US" sz="2900" dirty="0"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89601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F940B24F-96D7-1B4F-A58E-B5F3109DE294}"/>
                  </a:ext>
                </a:extLst>
              </p:cNvPr>
              <p:cNvSpPr>
                <a:spLocks noGrp="1"/>
              </p:cNvSpPr>
              <p:nvPr>
                <p:ph type="body" idx="12"/>
              </p:nvPr>
            </p:nvSpPr>
            <p:spPr/>
            <p:txBody>
              <a:bodyPr/>
              <a:lstStyle/>
              <a:p>
                <a:pPr>
                  <a:lnSpc>
                    <a:spcPct val="110000"/>
                  </a:lnSpc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latin typeface="Cambria Math" panose="02040503050406030204" pitchFamily="18" charset="0"/>
                          <a:ea typeface="Verdana" pitchFamily="34" charset="0"/>
                          <a:cs typeface="Verdana" pitchFamily="34" charset="0"/>
                        </a:rPr>
                        <m:t>𝑈</m:t>
                      </m:r>
                      <m:r>
                        <a:rPr lang="en-US" sz="2800" i="1" dirty="0">
                          <a:latin typeface="Cambria Math" panose="02040503050406030204" pitchFamily="18" charset="0"/>
                          <a:ea typeface="Verdana" pitchFamily="34" charset="0"/>
                          <a:cs typeface="Verdana" pitchFamily="34" charset="0"/>
                        </a:rPr>
                        <m:t>(</m:t>
                      </m:r>
                      <m:r>
                        <a:rPr lang="en-US" sz="2800" i="1" dirty="0">
                          <a:latin typeface="Cambria Math" panose="02040503050406030204" pitchFamily="18" charset="0"/>
                          <a:ea typeface="Verdana" pitchFamily="34" charset="0"/>
                          <a:cs typeface="Verdana" pitchFamily="34" charset="0"/>
                        </a:rPr>
                        <m:t>𝑥</m:t>
                      </m:r>
                      <m:r>
                        <a:rPr lang="en-US" sz="2800" i="1" dirty="0">
                          <a:latin typeface="Cambria Math" panose="02040503050406030204" pitchFamily="18" charset="0"/>
                          <a:ea typeface="Verdana" pitchFamily="34" charset="0"/>
                          <a:cs typeface="Verdana" pitchFamily="34" charset="0"/>
                        </a:rPr>
                        <m:t>)=</m:t>
                      </m:r>
                      <m:r>
                        <m:rPr>
                          <m:sty m:val="p"/>
                        </m:rPr>
                        <a:rPr lang="en-US" sz="2800" i="1" dirty="0">
                          <a:latin typeface="Cambria Math" panose="02040503050406030204" pitchFamily="18" charset="0"/>
                          <a:ea typeface="Verdana" pitchFamily="34" charset="0"/>
                          <a:cs typeface="Verdana" pitchFamily="34" charset="0"/>
                        </a:rPr>
                        <m:t>ln</m:t>
                      </m:r>
                      <m:r>
                        <a:rPr lang="en-US" sz="2800" i="1" dirty="0">
                          <a:latin typeface="Cambria Math" panose="02040503050406030204" pitchFamily="18" charset="0"/>
                          <a:ea typeface="Verdana" pitchFamily="34" charset="0"/>
                          <a:cs typeface="Verdana" pitchFamily="34" charset="0"/>
                        </a:rPr>
                        <m:t>⁡(</m:t>
                      </m:r>
                      <m:r>
                        <a:rPr lang="en-US" sz="2800" i="1" dirty="0">
                          <a:latin typeface="Cambria Math" panose="02040503050406030204" pitchFamily="18" charset="0"/>
                          <a:ea typeface="Verdana" pitchFamily="34" charset="0"/>
                          <a:cs typeface="Verdana" pitchFamily="34" charset="0"/>
                        </a:rPr>
                        <m:t>𝑥</m:t>
                      </m:r>
                      <m:r>
                        <a:rPr lang="en-US" sz="2800" i="1" dirty="0">
                          <a:latin typeface="Cambria Math" panose="02040503050406030204" pitchFamily="18" charset="0"/>
                          <a:ea typeface="Verdana" pitchFamily="34" charset="0"/>
                          <a:cs typeface="Verdana" pitchFamily="34" charset="0"/>
                        </a:rPr>
                        <m:t>)</m:t>
                      </m:r>
                    </m:oMath>
                  </m:oMathPara>
                </a14:m>
                <a:endParaRPr lang="en-US" sz="2800" dirty="0">
                  <a:ea typeface="Verdana" pitchFamily="34" charset="0"/>
                  <a:cs typeface="Verdana" pitchFamily="34" charset="0"/>
                </a:endParaRPr>
              </a:p>
              <a:p>
                <a:pPr>
                  <a:lnSpc>
                    <a:spcPct val="110000"/>
                  </a:lnSpc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Verdana" pitchFamily="34" charset="0"/>
                          <a:cs typeface="Verdana" pitchFamily="34" charset="0"/>
                        </a:rPr>
                        <m:t>𝑋</m:t>
                      </m:r>
                      <m:r>
                        <a:rPr lang="en-A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Verdana" pitchFamily="34" charset="0"/>
                          <a:cs typeface="Verdana" pitchFamily="34" charset="0"/>
                        </a:rPr>
                        <m:t>=</m:t>
                      </m:r>
                      <m:d>
                        <m:dPr>
                          <m:ctrlPr>
                            <a:rPr lang="en-AU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itchFamily="34" charset="0"/>
                              <a:cs typeface="Verdana" pitchFamily="34" charset="0"/>
                            </a:rPr>
                          </m:ctrlPr>
                        </m:dPr>
                        <m:e>
                          <m:r>
                            <a:rPr lang="en-AU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itchFamily="34" charset="0"/>
                              <a:cs typeface="Verdana" pitchFamily="34" charset="0"/>
                            </a:rPr>
                            <m:t>0.8,$10;0.2,−$10</m:t>
                          </m:r>
                        </m:e>
                      </m:d>
                      <m:r>
                        <a:rPr lang="en-A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Verdana" pitchFamily="34" charset="0"/>
                          <a:cs typeface="Verdana" pitchFamily="34" charset="0"/>
                        </a:rPr>
                        <m:t>         </m:t>
                      </m:r>
                      <m:r>
                        <a:rPr lang="en-A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Verdana" pitchFamily="34" charset="0"/>
                          <a:cs typeface="Verdana" pitchFamily="34" charset="0"/>
                        </a:rPr>
                        <m:t>𝑊</m:t>
                      </m:r>
                      <m:r>
                        <a:rPr lang="en-A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Verdana" pitchFamily="34" charset="0"/>
                          <a:cs typeface="Verdana" pitchFamily="34" charset="0"/>
                        </a:rPr>
                        <m:t>=$20 </m:t>
                      </m:r>
                    </m:oMath>
                  </m:oMathPara>
                </a14:m>
                <a:endParaRPr lang="en-AU" sz="28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Verdana" pitchFamily="34" charset="0"/>
                  <a:cs typeface="Verdana" pitchFamily="34" charset="0"/>
                </a:endParaRPr>
              </a:p>
              <a:p>
                <a:pPr lvl="1">
                  <a:lnSpc>
                    <a:spcPct val="110000"/>
                  </a:lnSpc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sz="30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/>
                        </a:rPr>
                        <m:t>𝐸</m:t>
                      </m:r>
                      <m:r>
                        <a:rPr lang="en-AU" sz="30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/>
                        </a:rPr>
                        <m:t>[</m:t>
                      </m:r>
                      <m:r>
                        <a:rPr lang="en-AU" sz="3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/>
                        </a:rPr>
                        <m:t>𝑋</m:t>
                      </m:r>
                      <m:r>
                        <a:rPr lang="en-AU" sz="30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/>
                        </a:rPr>
                        <m:t>] =</m:t>
                      </m:r>
                      <m:nary>
                        <m:naryPr>
                          <m:chr m:val="∑"/>
                          <m:ctrlPr>
                            <a:rPr lang="en-AU" sz="3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itchFamily="34" charset="0"/>
                              <a:cs typeface="Verdana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AU" sz="3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itchFamily="34" charset="0"/>
                              <a:cs typeface="Verdana" pitchFamily="34" charset="0"/>
                            </a:rPr>
                            <m:t>𝑖</m:t>
                          </m:r>
                          <m:r>
                            <a:rPr lang="en-AU" sz="3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itchFamily="34" charset="0"/>
                              <a:cs typeface="Verdana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AU" sz="3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itchFamily="34" charset="0"/>
                              <a:cs typeface="Verdana" pitchFamily="34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3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Verdana" pitchFamily="34" charset="0"/>
                                  <a:cs typeface="Verdana" pitchFamily="34" charset="0"/>
                                </a:rPr>
                              </m:ctrlPr>
                            </m:sSubPr>
                            <m:e>
                              <m:r>
                                <a:rPr lang="en-AU" sz="3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Verdana" pitchFamily="34" charset="0"/>
                                  <a:cs typeface="Verdana" pitchFamily="34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AU" sz="3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Verdana" pitchFamily="34" charset="0"/>
                                  <a:cs typeface="Verdana" pitchFamily="34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3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Verdana" pitchFamily="34" charset="0"/>
                                  <a:cs typeface="Verdana" pitchFamily="34" charset="0"/>
                                </a:rPr>
                              </m:ctrlPr>
                            </m:sSubPr>
                            <m:e>
                              <m:r>
                                <a:rPr lang="en-AU" sz="3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Verdana" pitchFamily="34" charset="0"/>
                                  <a:cs typeface="Verdana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AU" sz="3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Verdana" pitchFamily="34" charset="0"/>
                                  <a:cs typeface="Verdana" pitchFamily="34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3000" dirty="0">
                  <a:solidFill>
                    <a:schemeClr val="tx1"/>
                  </a:solidFill>
                  <a:ea typeface="Verdana" pitchFamily="34" charset="0"/>
                  <a:cs typeface="Verdana" pitchFamily="34" charset="0"/>
                </a:endParaRPr>
              </a:p>
              <a:p>
                <a:pPr lvl="1">
                  <a:lnSpc>
                    <a:spcPct val="110000"/>
                  </a:lnSpc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Verdana" pitchFamily="34" charset="0"/>
                          <a:cs typeface="Verdana" pitchFamily="34" charset="0"/>
                        </a:rPr>
                        <m:t>            =0.8 </m:t>
                      </m:r>
                      <m:r>
                        <a:rPr lang="en-A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Verdana" pitchFamily="34" charset="0"/>
                        </a:rPr>
                        <m:t>× </m:t>
                      </m:r>
                      <m:r>
                        <a:rPr lang="en-A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Verdana" pitchFamily="34" charset="0"/>
                          <a:cs typeface="Verdana" pitchFamily="34" charset="0"/>
                        </a:rPr>
                        <m:t>$10+0.2 </m:t>
                      </m:r>
                      <m:r>
                        <a:rPr lang="en-A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Verdana" pitchFamily="34" charset="0"/>
                        </a:rPr>
                        <m:t>× </m:t>
                      </m:r>
                      <m:d>
                        <m:dPr>
                          <m:ctrlPr>
                            <a:rPr lang="en-AU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itchFamily="34" charset="0"/>
                              <a:cs typeface="Verdana" pitchFamily="34" charset="0"/>
                            </a:rPr>
                          </m:ctrlPr>
                        </m:dPr>
                        <m:e>
                          <m:r>
                            <a:rPr lang="en-AU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itchFamily="34" charset="0"/>
                              <a:cs typeface="Verdana" pitchFamily="34" charset="0"/>
                            </a:rPr>
                            <m:t>−$10</m:t>
                          </m:r>
                        </m:e>
                      </m:d>
                    </m:oMath>
                  </m:oMathPara>
                </a14:m>
                <a:endParaRPr lang="en-AU" sz="2800" dirty="0">
                  <a:solidFill>
                    <a:schemeClr val="tx1"/>
                  </a:solidFill>
                  <a:ea typeface="Verdana" pitchFamily="34" charset="0"/>
                  <a:cs typeface="Verdana" pitchFamily="34" charset="0"/>
                </a:endParaRPr>
              </a:p>
            </p:txBody>
          </p:sp>
        </mc:Choice>
        <mc:Fallback xmlns="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F940B24F-96D7-1B4F-A58E-B5F3109DE29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2"/>
              </p:nvPr>
            </p:nvSpPr>
            <p:spPr>
              <a:blipFill>
                <a:blip r:embed="rId2"/>
                <a:stretch>
                  <a:fillRect l="-231" t="-2484" b="-22050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ontent Placeholder 2"/>
          <p:cNvSpPr txBox="1">
            <a:spLocks/>
          </p:cNvSpPr>
          <p:nvPr/>
        </p:nvSpPr>
        <p:spPr>
          <a:xfrm>
            <a:off x="1981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endParaRPr lang="en-US" sz="2900" dirty="0"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21979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F940B24F-96D7-1B4F-A58E-B5F3109DE294}"/>
                  </a:ext>
                </a:extLst>
              </p:cNvPr>
              <p:cNvSpPr>
                <a:spLocks noGrp="1"/>
              </p:cNvSpPr>
              <p:nvPr>
                <p:ph type="body" idx="12"/>
              </p:nvPr>
            </p:nvSpPr>
            <p:spPr/>
            <p:txBody>
              <a:bodyPr/>
              <a:lstStyle/>
              <a:p>
                <a:pPr>
                  <a:lnSpc>
                    <a:spcPct val="110000"/>
                  </a:lnSpc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latin typeface="Cambria Math" panose="02040503050406030204" pitchFamily="18" charset="0"/>
                          <a:ea typeface="Verdana" pitchFamily="34" charset="0"/>
                          <a:cs typeface="Verdana" pitchFamily="34" charset="0"/>
                        </a:rPr>
                        <m:t>𝑈</m:t>
                      </m:r>
                      <m:r>
                        <a:rPr lang="en-US" sz="2800" i="1" dirty="0">
                          <a:latin typeface="Cambria Math" panose="02040503050406030204" pitchFamily="18" charset="0"/>
                          <a:ea typeface="Verdana" pitchFamily="34" charset="0"/>
                          <a:cs typeface="Verdana" pitchFamily="34" charset="0"/>
                        </a:rPr>
                        <m:t>(</m:t>
                      </m:r>
                      <m:r>
                        <a:rPr lang="en-US" sz="2800" i="1" dirty="0">
                          <a:latin typeface="Cambria Math" panose="02040503050406030204" pitchFamily="18" charset="0"/>
                          <a:ea typeface="Verdana" pitchFamily="34" charset="0"/>
                          <a:cs typeface="Verdana" pitchFamily="34" charset="0"/>
                        </a:rPr>
                        <m:t>𝑥</m:t>
                      </m:r>
                      <m:r>
                        <a:rPr lang="en-US" sz="2800" i="1" dirty="0">
                          <a:latin typeface="Cambria Math" panose="02040503050406030204" pitchFamily="18" charset="0"/>
                          <a:ea typeface="Verdana" pitchFamily="34" charset="0"/>
                          <a:cs typeface="Verdana" pitchFamily="34" charset="0"/>
                        </a:rPr>
                        <m:t>)=</m:t>
                      </m:r>
                      <m:r>
                        <m:rPr>
                          <m:sty m:val="p"/>
                        </m:rPr>
                        <a:rPr lang="en-US" sz="2800" i="1" dirty="0">
                          <a:latin typeface="Cambria Math" panose="02040503050406030204" pitchFamily="18" charset="0"/>
                          <a:ea typeface="Verdana" pitchFamily="34" charset="0"/>
                          <a:cs typeface="Verdana" pitchFamily="34" charset="0"/>
                        </a:rPr>
                        <m:t>ln</m:t>
                      </m:r>
                      <m:r>
                        <a:rPr lang="en-US" sz="2800" i="1" dirty="0">
                          <a:latin typeface="Cambria Math" panose="02040503050406030204" pitchFamily="18" charset="0"/>
                          <a:ea typeface="Verdana" pitchFamily="34" charset="0"/>
                          <a:cs typeface="Verdana" pitchFamily="34" charset="0"/>
                        </a:rPr>
                        <m:t>⁡(</m:t>
                      </m:r>
                      <m:r>
                        <a:rPr lang="en-US" sz="2800" i="1" dirty="0">
                          <a:latin typeface="Cambria Math" panose="02040503050406030204" pitchFamily="18" charset="0"/>
                          <a:ea typeface="Verdana" pitchFamily="34" charset="0"/>
                          <a:cs typeface="Verdana" pitchFamily="34" charset="0"/>
                        </a:rPr>
                        <m:t>𝑥</m:t>
                      </m:r>
                      <m:r>
                        <a:rPr lang="en-US" sz="2800" i="1" dirty="0">
                          <a:latin typeface="Cambria Math" panose="02040503050406030204" pitchFamily="18" charset="0"/>
                          <a:ea typeface="Verdana" pitchFamily="34" charset="0"/>
                          <a:cs typeface="Verdana" pitchFamily="34" charset="0"/>
                        </a:rPr>
                        <m:t>)</m:t>
                      </m:r>
                    </m:oMath>
                  </m:oMathPara>
                </a14:m>
                <a:endParaRPr lang="en-US" sz="2800" dirty="0">
                  <a:ea typeface="Verdana" pitchFamily="34" charset="0"/>
                  <a:cs typeface="Verdana" pitchFamily="34" charset="0"/>
                </a:endParaRPr>
              </a:p>
              <a:p>
                <a:pPr>
                  <a:lnSpc>
                    <a:spcPct val="110000"/>
                  </a:lnSpc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Verdana" pitchFamily="34" charset="0"/>
                          <a:cs typeface="Verdana" pitchFamily="34" charset="0"/>
                        </a:rPr>
                        <m:t>𝑋</m:t>
                      </m:r>
                      <m:r>
                        <a:rPr lang="en-A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Verdana" pitchFamily="34" charset="0"/>
                          <a:cs typeface="Verdana" pitchFamily="34" charset="0"/>
                        </a:rPr>
                        <m:t>=</m:t>
                      </m:r>
                      <m:d>
                        <m:dPr>
                          <m:ctrlPr>
                            <a:rPr lang="en-AU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itchFamily="34" charset="0"/>
                              <a:cs typeface="Verdana" pitchFamily="34" charset="0"/>
                            </a:rPr>
                          </m:ctrlPr>
                        </m:dPr>
                        <m:e>
                          <m:r>
                            <a:rPr lang="en-AU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itchFamily="34" charset="0"/>
                              <a:cs typeface="Verdana" pitchFamily="34" charset="0"/>
                            </a:rPr>
                            <m:t>0.8,$10;0.2,−$10</m:t>
                          </m:r>
                        </m:e>
                      </m:d>
                      <m:r>
                        <a:rPr lang="en-A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Verdana" pitchFamily="34" charset="0"/>
                          <a:cs typeface="Verdana" pitchFamily="34" charset="0"/>
                        </a:rPr>
                        <m:t>         </m:t>
                      </m:r>
                      <m:r>
                        <a:rPr lang="en-A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Verdana" pitchFamily="34" charset="0"/>
                          <a:cs typeface="Verdana" pitchFamily="34" charset="0"/>
                        </a:rPr>
                        <m:t>𝑊</m:t>
                      </m:r>
                      <m:r>
                        <a:rPr lang="en-A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Verdana" pitchFamily="34" charset="0"/>
                          <a:cs typeface="Verdana" pitchFamily="34" charset="0"/>
                        </a:rPr>
                        <m:t>=$20 </m:t>
                      </m:r>
                    </m:oMath>
                  </m:oMathPara>
                </a14:m>
                <a:endParaRPr lang="en-AU" sz="28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Verdana" pitchFamily="34" charset="0"/>
                  <a:cs typeface="Verdana" pitchFamily="34" charset="0"/>
                </a:endParaRPr>
              </a:p>
              <a:p>
                <a:pPr lvl="1">
                  <a:lnSpc>
                    <a:spcPct val="110000"/>
                  </a:lnSpc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sz="30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/>
                        </a:rPr>
                        <m:t>𝐸</m:t>
                      </m:r>
                      <m:r>
                        <a:rPr lang="en-AU" sz="30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/>
                        </a:rPr>
                        <m:t>[</m:t>
                      </m:r>
                      <m:r>
                        <a:rPr lang="en-AU" sz="3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/>
                        </a:rPr>
                        <m:t>𝑋</m:t>
                      </m:r>
                      <m:r>
                        <a:rPr lang="en-AU" sz="30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/>
                        </a:rPr>
                        <m:t>] =</m:t>
                      </m:r>
                      <m:nary>
                        <m:naryPr>
                          <m:chr m:val="∑"/>
                          <m:ctrlPr>
                            <a:rPr lang="en-AU" sz="3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itchFamily="34" charset="0"/>
                              <a:cs typeface="Verdana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AU" sz="3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itchFamily="34" charset="0"/>
                              <a:cs typeface="Verdana" pitchFamily="34" charset="0"/>
                            </a:rPr>
                            <m:t>𝑖</m:t>
                          </m:r>
                          <m:r>
                            <a:rPr lang="en-AU" sz="3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itchFamily="34" charset="0"/>
                              <a:cs typeface="Verdana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AU" sz="3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itchFamily="34" charset="0"/>
                              <a:cs typeface="Verdana" pitchFamily="34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3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Verdana" pitchFamily="34" charset="0"/>
                                  <a:cs typeface="Verdana" pitchFamily="34" charset="0"/>
                                </a:rPr>
                              </m:ctrlPr>
                            </m:sSubPr>
                            <m:e>
                              <m:r>
                                <a:rPr lang="en-AU" sz="3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Verdana" pitchFamily="34" charset="0"/>
                                  <a:cs typeface="Verdana" pitchFamily="34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AU" sz="3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Verdana" pitchFamily="34" charset="0"/>
                                  <a:cs typeface="Verdana" pitchFamily="34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3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Verdana" pitchFamily="34" charset="0"/>
                                  <a:cs typeface="Verdana" pitchFamily="34" charset="0"/>
                                </a:rPr>
                              </m:ctrlPr>
                            </m:sSubPr>
                            <m:e>
                              <m:r>
                                <a:rPr lang="en-AU" sz="3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Verdana" pitchFamily="34" charset="0"/>
                                  <a:cs typeface="Verdana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AU" sz="3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Verdana" pitchFamily="34" charset="0"/>
                                  <a:cs typeface="Verdana" pitchFamily="34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3000" dirty="0">
                  <a:solidFill>
                    <a:schemeClr val="tx1"/>
                  </a:solidFill>
                  <a:ea typeface="Verdana" pitchFamily="34" charset="0"/>
                  <a:cs typeface="Verdana" pitchFamily="34" charset="0"/>
                </a:endParaRPr>
              </a:p>
              <a:p>
                <a:pPr lvl="1">
                  <a:lnSpc>
                    <a:spcPct val="110000"/>
                  </a:lnSpc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Verdana" pitchFamily="34" charset="0"/>
                          <a:cs typeface="Verdana" pitchFamily="34" charset="0"/>
                        </a:rPr>
                        <m:t>            =0.8 </m:t>
                      </m:r>
                      <m:r>
                        <a:rPr lang="en-A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Verdana" pitchFamily="34" charset="0"/>
                        </a:rPr>
                        <m:t>× </m:t>
                      </m:r>
                      <m:r>
                        <a:rPr lang="en-A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Verdana" pitchFamily="34" charset="0"/>
                          <a:cs typeface="Verdana" pitchFamily="34" charset="0"/>
                        </a:rPr>
                        <m:t>$10+0.2 </m:t>
                      </m:r>
                      <m:r>
                        <a:rPr lang="en-A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Verdana" pitchFamily="34" charset="0"/>
                        </a:rPr>
                        <m:t>× </m:t>
                      </m:r>
                      <m:d>
                        <m:dPr>
                          <m:ctrlPr>
                            <a:rPr lang="en-AU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itchFamily="34" charset="0"/>
                              <a:cs typeface="Verdana" pitchFamily="34" charset="0"/>
                            </a:rPr>
                          </m:ctrlPr>
                        </m:dPr>
                        <m:e>
                          <m:r>
                            <a:rPr lang="en-AU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itchFamily="34" charset="0"/>
                              <a:cs typeface="Verdana" pitchFamily="34" charset="0"/>
                            </a:rPr>
                            <m:t>−$10</m:t>
                          </m:r>
                        </m:e>
                      </m:d>
                    </m:oMath>
                  </m:oMathPara>
                </a14:m>
                <a:endParaRPr lang="en-AU" sz="2800" dirty="0">
                  <a:solidFill>
                    <a:schemeClr val="tx1"/>
                  </a:solidFill>
                  <a:ea typeface="Verdana" pitchFamily="34" charset="0"/>
                  <a:cs typeface="Verdana" pitchFamily="34" charset="0"/>
                </a:endParaRPr>
              </a:p>
              <a:p>
                <a:pPr>
                  <a:lnSpc>
                    <a:spcPct val="110000"/>
                  </a:lnSpc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sz="2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Verdana" pitchFamily="34" charset="0"/>
                          <a:cs typeface="Verdana" pitchFamily="34" charset="0"/>
                        </a:rPr>
                        <m:t>                  </m:t>
                      </m:r>
                      <m:r>
                        <a:rPr lang="en-AU" sz="2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Verdana" pitchFamily="34" charset="0"/>
                          <a:cs typeface="Verdana" pitchFamily="34" charset="0"/>
                        </a:rPr>
                        <m:t>=</m:t>
                      </m:r>
                      <m:r>
                        <a:rPr lang="en-AU" sz="2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Verdana" pitchFamily="34" charset="0"/>
                          <a:cs typeface="Verdana" pitchFamily="34" charset="0"/>
                        </a:rPr>
                        <m:t>$6</m:t>
                      </m:r>
                    </m:oMath>
                  </m:oMathPara>
                </a14:m>
                <a:endParaRPr lang="en-AU" sz="2800" dirty="0">
                  <a:solidFill>
                    <a:schemeClr val="tx1"/>
                  </a:solidFill>
                  <a:ea typeface="Verdana" pitchFamily="34" charset="0"/>
                  <a:cs typeface="Verdana" pitchFamily="34" charset="0"/>
                </a:endParaRPr>
              </a:p>
            </p:txBody>
          </p:sp>
        </mc:Choice>
        <mc:Fallback xmlns="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F940B24F-96D7-1B4F-A58E-B5F3109DE29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2"/>
              </p:nvPr>
            </p:nvSpPr>
            <p:spPr>
              <a:blipFill>
                <a:blip r:embed="rId2"/>
                <a:stretch>
                  <a:fillRect l="-810" t="-2484" b="-22050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ontent Placeholder 2"/>
          <p:cNvSpPr txBox="1">
            <a:spLocks/>
          </p:cNvSpPr>
          <p:nvPr/>
        </p:nvSpPr>
        <p:spPr>
          <a:xfrm>
            <a:off x="1981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endParaRPr lang="en-US" sz="2900" dirty="0"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83635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F940B24F-96D7-1B4F-A58E-B5F3109DE294}"/>
                  </a:ext>
                </a:extLst>
              </p:cNvPr>
              <p:cNvSpPr>
                <a:spLocks noGrp="1"/>
              </p:cNvSpPr>
              <p:nvPr>
                <p:ph type="body" idx="12"/>
              </p:nvPr>
            </p:nvSpPr>
            <p:spPr/>
            <p:txBody>
              <a:bodyPr/>
              <a:lstStyle/>
              <a:p>
                <a:pPr>
                  <a:lnSpc>
                    <a:spcPct val="110000"/>
                  </a:lnSpc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latin typeface="Cambria Math" panose="02040503050406030204" pitchFamily="18" charset="0"/>
                          <a:ea typeface="Verdana" pitchFamily="34" charset="0"/>
                          <a:cs typeface="Verdana" pitchFamily="34" charset="0"/>
                        </a:rPr>
                        <m:t>𝑈</m:t>
                      </m:r>
                      <m:r>
                        <a:rPr lang="en-US" sz="2800" i="1" dirty="0">
                          <a:latin typeface="Cambria Math" panose="02040503050406030204" pitchFamily="18" charset="0"/>
                          <a:ea typeface="Verdana" pitchFamily="34" charset="0"/>
                          <a:cs typeface="Verdana" pitchFamily="34" charset="0"/>
                        </a:rPr>
                        <m:t>(</m:t>
                      </m:r>
                      <m:r>
                        <a:rPr lang="en-US" sz="2800" i="1" dirty="0">
                          <a:latin typeface="Cambria Math" panose="02040503050406030204" pitchFamily="18" charset="0"/>
                          <a:ea typeface="Verdana" pitchFamily="34" charset="0"/>
                          <a:cs typeface="Verdana" pitchFamily="34" charset="0"/>
                        </a:rPr>
                        <m:t>𝑥</m:t>
                      </m:r>
                      <m:r>
                        <a:rPr lang="en-US" sz="2800" i="1" dirty="0">
                          <a:latin typeface="Cambria Math" panose="02040503050406030204" pitchFamily="18" charset="0"/>
                          <a:ea typeface="Verdana" pitchFamily="34" charset="0"/>
                          <a:cs typeface="Verdana" pitchFamily="34" charset="0"/>
                        </a:rPr>
                        <m:t>)=</m:t>
                      </m:r>
                      <m:r>
                        <m:rPr>
                          <m:sty m:val="p"/>
                        </m:rPr>
                        <a:rPr lang="en-US" sz="2800" i="1" dirty="0">
                          <a:latin typeface="Cambria Math" panose="02040503050406030204" pitchFamily="18" charset="0"/>
                          <a:ea typeface="Verdana" pitchFamily="34" charset="0"/>
                          <a:cs typeface="Verdana" pitchFamily="34" charset="0"/>
                        </a:rPr>
                        <m:t>ln</m:t>
                      </m:r>
                      <m:r>
                        <a:rPr lang="en-US" sz="2800" i="1" dirty="0">
                          <a:latin typeface="Cambria Math" panose="02040503050406030204" pitchFamily="18" charset="0"/>
                          <a:ea typeface="Verdana" pitchFamily="34" charset="0"/>
                          <a:cs typeface="Verdana" pitchFamily="34" charset="0"/>
                        </a:rPr>
                        <m:t>⁡(</m:t>
                      </m:r>
                      <m:r>
                        <a:rPr lang="en-US" sz="2800" i="1" dirty="0">
                          <a:latin typeface="Cambria Math" panose="02040503050406030204" pitchFamily="18" charset="0"/>
                          <a:ea typeface="Verdana" pitchFamily="34" charset="0"/>
                          <a:cs typeface="Verdana" pitchFamily="34" charset="0"/>
                        </a:rPr>
                        <m:t>𝑥</m:t>
                      </m:r>
                      <m:r>
                        <a:rPr lang="en-US" sz="2800" i="1" dirty="0">
                          <a:latin typeface="Cambria Math" panose="02040503050406030204" pitchFamily="18" charset="0"/>
                          <a:ea typeface="Verdana" pitchFamily="34" charset="0"/>
                          <a:cs typeface="Verdana" pitchFamily="34" charset="0"/>
                        </a:rPr>
                        <m:t>)</m:t>
                      </m:r>
                    </m:oMath>
                  </m:oMathPara>
                </a14:m>
                <a:endParaRPr lang="en-US" sz="2800" dirty="0">
                  <a:ea typeface="Verdana" pitchFamily="34" charset="0"/>
                  <a:cs typeface="Verdana" pitchFamily="34" charset="0"/>
                </a:endParaRPr>
              </a:p>
              <a:p>
                <a:pPr>
                  <a:lnSpc>
                    <a:spcPct val="110000"/>
                  </a:lnSpc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Verdana" pitchFamily="34" charset="0"/>
                          <a:cs typeface="Verdana" pitchFamily="34" charset="0"/>
                        </a:rPr>
                        <m:t>𝑋</m:t>
                      </m:r>
                      <m:r>
                        <a:rPr lang="en-A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Verdana" pitchFamily="34" charset="0"/>
                          <a:cs typeface="Verdana" pitchFamily="34" charset="0"/>
                        </a:rPr>
                        <m:t>=</m:t>
                      </m:r>
                      <m:d>
                        <m:dPr>
                          <m:ctrlPr>
                            <a:rPr lang="en-AU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itchFamily="34" charset="0"/>
                              <a:cs typeface="Verdana" pitchFamily="34" charset="0"/>
                            </a:rPr>
                          </m:ctrlPr>
                        </m:dPr>
                        <m:e>
                          <m:r>
                            <a:rPr lang="en-AU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itchFamily="34" charset="0"/>
                              <a:cs typeface="Verdana" pitchFamily="34" charset="0"/>
                            </a:rPr>
                            <m:t>0.8,$10;0.2,−$10</m:t>
                          </m:r>
                        </m:e>
                      </m:d>
                      <m:r>
                        <a:rPr lang="en-A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Verdana" pitchFamily="34" charset="0"/>
                          <a:cs typeface="Verdana" pitchFamily="34" charset="0"/>
                        </a:rPr>
                        <m:t>         </m:t>
                      </m:r>
                      <m:r>
                        <a:rPr lang="en-A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Verdana" pitchFamily="34" charset="0"/>
                          <a:cs typeface="Verdana" pitchFamily="34" charset="0"/>
                        </a:rPr>
                        <m:t>𝑊</m:t>
                      </m:r>
                      <m:r>
                        <a:rPr lang="en-A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Verdana" pitchFamily="34" charset="0"/>
                          <a:cs typeface="Verdana" pitchFamily="34" charset="0"/>
                        </a:rPr>
                        <m:t>=$20 </m:t>
                      </m:r>
                    </m:oMath>
                  </m:oMathPara>
                </a14:m>
                <a:endParaRPr lang="en-AU" sz="28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Verdana" pitchFamily="34" charset="0"/>
                  <a:cs typeface="Verdana" pitchFamily="34" charset="0"/>
                </a:endParaRPr>
              </a:p>
              <a:p>
                <a:pPr lvl="1">
                  <a:lnSpc>
                    <a:spcPct val="110000"/>
                  </a:lnSpc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/>
                        </a:rPr>
                        <m:t>𝐸</m:t>
                      </m:r>
                      <m:r>
                        <a:rPr lang="en-AU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/>
                        </a:rPr>
                        <m:t>[</m:t>
                      </m:r>
                      <m:r>
                        <a:rPr lang="en-AU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/>
                        </a:rPr>
                        <m:t>𝑈</m:t>
                      </m:r>
                      <m:r>
                        <a:rPr lang="en-AU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/>
                        </a:rPr>
                        <m:t>(</m:t>
                      </m:r>
                      <m:r>
                        <a:rPr lang="en-AU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/>
                        </a:rPr>
                        <m:t>𝑊</m:t>
                      </m:r>
                      <m:r>
                        <a:rPr lang="en-AU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/>
                        </a:rPr>
                        <m:t>+</m:t>
                      </m:r>
                      <m:r>
                        <a:rPr lang="en-AU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/>
                        </a:rPr>
                        <m:t>𝑥</m:t>
                      </m:r>
                      <m:r>
                        <a:rPr lang="en-AU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/>
                        </a:rPr>
                        <m:t>)] =</m:t>
                      </m:r>
                      <m:nary>
                        <m:naryPr>
                          <m:chr m:val="∑"/>
                          <m:ctrlPr>
                            <a:rPr lang="en-AU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itchFamily="34" charset="0"/>
                              <a:cs typeface="Verdana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AU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itchFamily="34" charset="0"/>
                              <a:cs typeface="Verdana" pitchFamily="34" charset="0"/>
                            </a:rPr>
                            <m:t>𝑖</m:t>
                          </m:r>
                          <m:r>
                            <a:rPr lang="en-AU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itchFamily="34" charset="0"/>
                              <a:cs typeface="Verdana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AU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itchFamily="34" charset="0"/>
                              <a:cs typeface="Verdana" pitchFamily="34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Verdana" pitchFamily="34" charset="0"/>
                                  <a:cs typeface="Verdana" pitchFamily="34" charset="0"/>
                                </a:rPr>
                              </m:ctrlPr>
                            </m:sSubPr>
                            <m:e>
                              <m:r>
                                <a:rPr lang="en-AU" sz="2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Verdana" pitchFamily="34" charset="0"/>
                                  <a:cs typeface="Verdana" pitchFamily="34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AU" sz="2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Verdana" pitchFamily="34" charset="0"/>
                                  <a:cs typeface="Verdana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AU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itchFamily="34" charset="0"/>
                              <a:cs typeface="Verdana" pitchFamily="34" charset="0"/>
                            </a:rPr>
                            <m:t>𝑈</m:t>
                          </m:r>
                          <m:d>
                            <m:dPr>
                              <m:ctrlPr>
                                <a:rPr lang="en-AU" sz="2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Verdana" pitchFamily="34" charset="0"/>
                                  <a:cs typeface="Verdana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Verdana" pitchFamily="34" charset="0"/>
                                      <a:cs typeface="Verdana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AU" sz="28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Verdana" pitchFamily="34" charset="0"/>
                                      <a:cs typeface="Verdana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AU" sz="28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Verdana" pitchFamily="34" charset="0"/>
                                      <a:cs typeface="Verdana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AU" sz="2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Verdana" pitchFamily="34" charset="0"/>
                                  <a:cs typeface="Verdana" pitchFamily="34" charset="0"/>
                                </a:rPr>
                                <m:t>+</m:t>
                              </m:r>
                              <m:r>
                                <a:rPr lang="en-AU" sz="2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Verdana" pitchFamily="34" charset="0"/>
                                  <a:cs typeface="Verdana" pitchFamily="34" charset="0"/>
                                </a:rPr>
                                <m:t>𝑊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ea typeface="Verdana" pitchFamily="34" charset="0"/>
                  <a:cs typeface="Verdana" pitchFamily="34" charset="0"/>
                </a:endParaRPr>
              </a:p>
            </p:txBody>
          </p:sp>
        </mc:Choice>
        <mc:Fallback xmlns="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F940B24F-96D7-1B4F-A58E-B5F3109DE29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2"/>
              </p:nvPr>
            </p:nvSpPr>
            <p:spPr>
              <a:blipFill>
                <a:blip r:embed="rId2"/>
                <a:stretch>
                  <a:fillRect l="-231" t="-311" b="-15528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826119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F940B24F-96D7-1B4F-A58E-B5F3109DE294}"/>
                  </a:ext>
                </a:extLst>
              </p:cNvPr>
              <p:cNvSpPr>
                <a:spLocks noGrp="1"/>
              </p:cNvSpPr>
              <p:nvPr>
                <p:ph type="body" idx="12"/>
              </p:nvPr>
            </p:nvSpPr>
            <p:spPr/>
            <p:txBody>
              <a:bodyPr/>
              <a:lstStyle/>
              <a:p>
                <a:pPr>
                  <a:lnSpc>
                    <a:spcPct val="110000"/>
                  </a:lnSpc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latin typeface="Cambria Math" panose="02040503050406030204" pitchFamily="18" charset="0"/>
                          <a:ea typeface="Verdana" pitchFamily="34" charset="0"/>
                          <a:cs typeface="Verdana" pitchFamily="34" charset="0"/>
                        </a:rPr>
                        <m:t>𝑈</m:t>
                      </m:r>
                      <m:r>
                        <a:rPr lang="en-US" sz="2800" i="1" dirty="0">
                          <a:latin typeface="Cambria Math" panose="02040503050406030204" pitchFamily="18" charset="0"/>
                          <a:ea typeface="Verdana" pitchFamily="34" charset="0"/>
                          <a:cs typeface="Verdana" pitchFamily="34" charset="0"/>
                        </a:rPr>
                        <m:t>(</m:t>
                      </m:r>
                      <m:r>
                        <a:rPr lang="en-US" sz="2800" i="1" dirty="0">
                          <a:latin typeface="Cambria Math" panose="02040503050406030204" pitchFamily="18" charset="0"/>
                          <a:ea typeface="Verdana" pitchFamily="34" charset="0"/>
                          <a:cs typeface="Verdana" pitchFamily="34" charset="0"/>
                        </a:rPr>
                        <m:t>𝑥</m:t>
                      </m:r>
                      <m:r>
                        <a:rPr lang="en-US" sz="2800" i="1" dirty="0">
                          <a:latin typeface="Cambria Math" panose="02040503050406030204" pitchFamily="18" charset="0"/>
                          <a:ea typeface="Verdana" pitchFamily="34" charset="0"/>
                          <a:cs typeface="Verdana" pitchFamily="34" charset="0"/>
                        </a:rPr>
                        <m:t>)=</m:t>
                      </m:r>
                      <m:r>
                        <m:rPr>
                          <m:sty m:val="p"/>
                        </m:rPr>
                        <a:rPr lang="en-US" sz="2800" i="1" dirty="0">
                          <a:latin typeface="Cambria Math" panose="02040503050406030204" pitchFamily="18" charset="0"/>
                          <a:ea typeface="Verdana" pitchFamily="34" charset="0"/>
                          <a:cs typeface="Verdana" pitchFamily="34" charset="0"/>
                        </a:rPr>
                        <m:t>ln</m:t>
                      </m:r>
                      <m:r>
                        <a:rPr lang="en-US" sz="2800" i="1" dirty="0">
                          <a:latin typeface="Cambria Math" panose="02040503050406030204" pitchFamily="18" charset="0"/>
                          <a:ea typeface="Verdana" pitchFamily="34" charset="0"/>
                          <a:cs typeface="Verdana" pitchFamily="34" charset="0"/>
                        </a:rPr>
                        <m:t>⁡(</m:t>
                      </m:r>
                      <m:r>
                        <a:rPr lang="en-US" sz="2800" i="1" dirty="0">
                          <a:latin typeface="Cambria Math" panose="02040503050406030204" pitchFamily="18" charset="0"/>
                          <a:ea typeface="Verdana" pitchFamily="34" charset="0"/>
                          <a:cs typeface="Verdana" pitchFamily="34" charset="0"/>
                        </a:rPr>
                        <m:t>𝑥</m:t>
                      </m:r>
                      <m:r>
                        <a:rPr lang="en-US" sz="2800" i="1" dirty="0">
                          <a:latin typeface="Cambria Math" panose="02040503050406030204" pitchFamily="18" charset="0"/>
                          <a:ea typeface="Verdana" pitchFamily="34" charset="0"/>
                          <a:cs typeface="Verdana" pitchFamily="34" charset="0"/>
                        </a:rPr>
                        <m:t>)</m:t>
                      </m:r>
                    </m:oMath>
                  </m:oMathPara>
                </a14:m>
                <a:endParaRPr lang="en-US" sz="2800" dirty="0">
                  <a:ea typeface="Verdana" pitchFamily="34" charset="0"/>
                  <a:cs typeface="Verdana" pitchFamily="34" charset="0"/>
                </a:endParaRPr>
              </a:p>
              <a:p>
                <a:pPr>
                  <a:lnSpc>
                    <a:spcPct val="110000"/>
                  </a:lnSpc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Verdana" pitchFamily="34" charset="0"/>
                          <a:cs typeface="Verdana" pitchFamily="34" charset="0"/>
                        </a:rPr>
                        <m:t>𝑋</m:t>
                      </m:r>
                      <m:r>
                        <a:rPr lang="en-A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Verdana" pitchFamily="34" charset="0"/>
                          <a:cs typeface="Verdana" pitchFamily="34" charset="0"/>
                        </a:rPr>
                        <m:t>=</m:t>
                      </m:r>
                      <m:d>
                        <m:dPr>
                          <m:ctrlPr>
                            <a:rPr lang="en-AU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itchFamily="34" charset="0"/>
                              <a:cs typeface="Verdana" pitchFamily="34" charset="0"/>
                            </a:rPr>
                          </m:ctrlPr>
                        </m:dPr>
                        <m:e>
                          <m:r>
                            <a:rPr lang="en-AU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itchFamily="34" charset="0"/>
                              <a:cs typeface="Verdana" pitchFamily="34" charset="0"/>
                            </a:rPr>
                            <m:t>0.8,$10;0.2,−$10</m:t>
                          </m:r>
                        </m:e>
                      </m:d>
                      <m:r>
                        <a:rPr lang="en-A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Verdana" pitchFamily="34" charset="0"/>
                          <a:cs typeface="Verdana" pitchFamily="34" charset="0"/>
                        </a:rPr>
                        <m:t>         </m:t>
                      </m:r>
                      <m:r>
                        <a:rPr lang="en-A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Verdana" pitchFamily="34" charset="0"/>
                          <a:cs typeface="Verdana" pitchFamily="34" charset="0"/>
                        </a:rPr>
                        <m:t>𝑊</m:t>
                      </m:r>
                      <m:r>
                        <a:rPr lang="en-A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Verdana" pitchFamily="34" charset="0"/>
                          <a:cs typeface="Verdana" pitchFamily="34" charset="0"/>
                        </a:rPr>
                        <m:t>=$20 </m:t>
                      </m:r>
                    </m:oMath>
                  </m:oMathPara>
                </a14:m>
                <a:endParaRPr lang="en-AU" sz="28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Verdana" pitchFamily="34" charset="0"/>
                  <a:cs typeface="Verdana" pitchFamily="34" charset="0"/>
                </a:endParaRPr>
              </a:p>
              <a:p>
                <a:pPr lvl="1">
                  <a:lnSpc>
                    <a:spcPct val="110000"/>
                  </a:lnSpc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/>
                        </a:rPr>
                        <m:t>𝐸</m:t>
                      </m:r>
                      <m:r>
                        <a:rPr lang="en-AU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/>
                        </a:rPr>
                        <m:t>[</m:t>
                      </m:r>
                      <m:r>
                        <a:rPr lang="en-AU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/>
                        </a:rPr>
                        <m:t>𝑈</m:t>
                      </m:r>
                      <m:r>
                        <a:rPr lang="en-AU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/>
                        </a:rPr>
                        <m:t>(</m:t>
                      </m:r>
                      <m:r>
                        <a:rPr lang="en-AU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/>
                        </a:rPr>
                        <m:t>𝑊</m:t>
                      </m:r>
                      <m:r>
                        <a:rPr lang="en-AU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/>
                        </a:rPr>
                        <m:t>+</m:t>
                      </m:r>
                      <m:r>
                        <a:rPr lang="en-AU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/>
                        </a:rPr>
                        <m:t>𝑥</m:t>
                      </m:r>
                      <m:r>
                        <a:rPr lang="en-AU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/>
                        </a:rPr>
                        <m:t>)] =</m:t>
                      </m:r>
                      <m:nary>
                        <m:naryPr>
                          <m:chr m:val="∑"/>
                          <m:ctrlPr>
                            <a:rPr lang="en-AU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itchFamily="34" charset="0"/>
                              <a:cs typeface="Verdana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AU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itchFamily="34" charset="0"/>
                              <a:cs typeface="Verdana" pitchFamily="34" charset="0"/>
                            </a:rPr>
                            <m:t>𝑖</m:t>
                          </m:r>
                          <m:r>
                            <a:rPr lang="en-AU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itchFamily="34" charset="0"/>
                              <a:cs typeface="Verdana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AU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itchFamily="34" charset="0"/>
                              <a:cs typeface="Verdana" pitchFamily="34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Verdana" pitchFamily="34" charset="0"/>
                                  <a:cs typeface="Verdana" pitchFamily="34" charset="0"/>
                                </a:rPr>
                              </m:ctrlPr>
                            </m:sSubPr>
                            <m:e>
                              <m:r>
                                <a:rPr lang="en-AU" sz="2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Verdana" pitchFamily="34" charset="0"/>
                                  <a:cs typeface="Verdana" pitchFamily="34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AU" sz="2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Verdana" pitchFamily="34" charset="0"/>
                                  <a:cs typeface="Verdana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AU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itchFamily="34" charset="0"/>
                              <a:cs typeface="Verdana" pitchFamily="34" charset="0"/>
                            </a:rPr>
                            <m:t>𝑈</m:t>
                          </m:r>
                          <m:d>
                            <m:dPr>
                              <m:ctrlPr>
                                <a:rPr lang="en-AU" sz="2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Verdana" pitchFamily="34" charset="0"/>
                                  <a:cs typeface="Verdana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Verdana" pitchFamily="34" charset="0"/>
                                      <a:cs typeface="Verdana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AU" sz="28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Verdana" pitchFamily="34" charset="0"/>
                                      <a:cs typeface="Verdana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AU" sz="28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Verdana" pitchFamily="34" charset="0"/>
                                      <a:cs typeface="Verdana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AU" sz="2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Verdana" pitchFamily="34" charset="0"/>
                                  <a:cs typeface="Verdana" pitchFamily="34" charset="0"/>
                                </a:rPr>
                                <m:t>+</m:t>
                              </m:r>
                              <m:r>
                                <a:rPr lang="en-AU" sz="2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Verdana" pitchFamily="34" charset="0"/>
                                  <a:cs typeface="Verdana" pitchFamily="34" charset="0"/>
                                </a:rPr>
                                <m:t>𝑊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ea typeface="Verdana" pitchFamily="34" charset="0"/>
                  <a:cs typeface="Verdana" pitchFamily="34" charset="0"/>
                </a:endParaRPr>
              </a:p>
              <a:p>
                <a:pPr lvl="2">
                  <a:lnSpc>
                    <a:spcPct val="110000"/>
                  </a:lnSpc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Verdana" pitchFamily="34" charset="0"/>
                          <a:cs typeface="Verdana" pitchFamily="34" charset="0"/>
                        </a:rPr>
                        <m:t>                      =0.8 </m:t>
                      </m:r>
                      <m:r>
                        <a:rPr lang="en-A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Verdana" pitchFamily="34" charset="0"/>
                        </a:rPr>
                        <m:t>× </m:t>
                      </m:r>
                      <m:r>
                        <a:rPr lang="en-A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Verdana" pitchFamily="34" charset="0"/>
                          <a:cs typeface="Verdana" pitchFamily="34" charset="0"/>
                        </a:rPr>
                        <m:t>𝑈</m:t>
                      </m:r>
                      <m:d>
                        <m:dPr>
                          <m:ctrlPr>
                            <a:rPr lang="en-AU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itchFamily="34" charset="0"/>
                              <a:cs typeface="Verdana" pitchFamily="34" charset="0"/>
                            </a:rPr>
                          </m:ctrlPr>
                        </m:dPr>
                        <m:e>
                          <m:r>
                            <a:rPr lang="en-AU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itchFamily="34" charset="0"/>
                              <a:cs typeface="Verdana" pitchFamily="34" charset="0"/>
                            </a:rPr>
                            <m:t>20+10</m:t>
                          </m:r>
                        </m:e>
                      </m:d>
                      <m:r>
                        <a:rPr lang="en-A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Verdana" pitchFamily="34" charset="0"/>
                          <a:cs typeface="Verdana" pitchFamily="34" charset="0"/>
                        </a:rPr>
                        <m:t>+0.2 </m:t>
                      </m:r>
                      <m:r>
                        <a:rPr lang="en-AU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Verdana" pitchFamily="34" charset="0"/>
                        </a:rPr>
                        <m:t>×</m:t>
                      </m:r>
                      <m:r>
                        <a:rPr lang="en-A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Verdana" pitchFamily="34" charset="0"/>
                        </a:rPr>
                        <m:t> </m:t>
                      </m:r>
                      <m:r>
                        <a:rPr lang="en-AU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Verdana" pitchFamily="34" charset="0"/>
                          <a:cs typeface="Verdana" pitchFamily="34" charset="0"/>
                        </a:rPr>
                        <m:t>𝑈</m:t>
                      </m:r>
                      <m:d>
                        <m:dPr>
                          <m:ctrlP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itchFamily="34" charset="0"/>
                              <a:cs typeface="Verdana" pitchFamily="34" charset="0"/>
                            </a:rPr>
                          </m:ctrlPr>
                        </m:dPr>
                        <m:e>
                          <m: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itchFamily="34" charset="0"/>
                              <a:cs typeface="Verdana" pitchFamily="34" charset="0"/>
                            </a:rPr>
                            <m:t>20</m:t>
                          </m:r>
                          <m:r>
                            <a:rPr lang="en-AU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itchFamily="34" charset="0"/>
                              <a:cs typeface="Verdana" pitchFamily="34" charset="0"/>
                            </a:rPr>
                            <m:t>−</m:t>
                          </m:r>
                          <m: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itchFamily="34" charset="0"/>
                              <a:cs typeface="Verdana" pitchFamily="34" charset="0"/>
                            </a:rPr>
                            <m:t>10</m:t>
                          </m:r>
                        </m:e>
                      </m:d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ea typeface="Verdana" pitchFamily="34" charset="0"/>
                  <a:cs typeface="Verdana" pitchFamily="34" charset="0"/>
                </a:endParaRPr>
              </a:p>
            </p:txBody>
          </p:sp>
        </mc:Choice>
        <mc:Fallback xmlns="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F940B24F-96D7-1B4F-A58E-B5F3109DE29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2"/>
              </p:nvPr>
            </p:nvSpPr>
            <p:spPr>
              <a:blipFill>
                <a:blip r:embed="rId2"/>
                <a:stretch>
                  <a:fillRect l="-231" t="-311" b="-15528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514062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F940B24F-96D7-1B4F-A58E-B5F3109DE294}"/>
                  </a:ext>
                </a:extLst>
              </p:cNvPr>
              <p:cNvSpPr>
                <a:spLocks noGrp="1"/>
              </p:cNvSpPr>
              <p:nvPr>
                <p:ph type="body" idx="12"/>
              </p:nvPr>
            </p:nvSpPr>
            <p:spPr/>
            <p:txBody>
              <a:bodyPr/>
              <a:lstStyle/>
              <a:p>
                <a:pPr>
                  <a:lnSpc>
                    <a:spcPct val="110000"/>
                  </a:lnSpc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latin typeface="Cambria Math" panose="02040503050406030204" pitchFamily="18" charset="0"/>
                          <a:ea typeface="Verdana" pitchFamily="34" charset="0"/>
                          <a:cs typeface="Verdana" pitchFamily="34" charset="0"/>
                        </a:rPr>
                        <m:t>𝑈</m:t>
                      </m:r>
                      <m:r>
                        <a:rPr lang="en-US" sz="2800" i="1" dirty="0">
                          <a:latin typeface="Cambria Math" panose="02040503050406030204" pitchFamily="18" charset="0"/>
                          <a:ea typeface="Verdana" pitchFamily="34" charset="0"/>
                          <a:cs typeface="Verdana" pitchFamily="34" charset="0"/>
                        </a:rPr>
                        <m:t>(</m:t>
                      </m:r>
                      <m:r>
                        <a:rPr lang="en-US" sz="2800" i="1" dirty="0">
                          <a:latin typeface="Cambria Math" panose="02040503050406030204" pitchFamily="18" charset="0"/>
                          <a:ea typeface="Verdana" pitchFamily="34" charset="0"/>
                          <a:cs typeface="Verdana" pitchFamily="34" charset="0"/>
                        </a:rPr>
                        <m:t>𝑥</m:t>
                      </m:r>
                      <m:r>
                        <a:rPr lang="en-US" sz="2800" i="1" dirty="0">
                          <a:latin typeface="Cambria Math" panose="02040503050406030204" pitchFamily="18" charset="0"/>
                          <a:ea typeface="Verdana" pitchFamily="34" charset="0"/>
                          <a:cs typeface="Verdana" pitchFamily="34" charset="0"/>
                        </a:rPr>
                        <m:t>)=</m:t>
                      </m:r>
                      <m:r>
                        <m:rPr>
                          <m:sty m:val="p"/>
                        </m:rPr>
                        <a:rPr lang="en-US" sz="2800" i="1" dirty="0">
                          <a:latin typeface="Cambria Math" panose="02040503050406030204" pitchFamily="18" charset="0"/>
                          <a:ea typeface="Verdana" pitchFamily="34" charset="0"/>
                          <a:cs typeface="Verdana" pitchFamily="34" charset="0"/>
                        </a:rPr>
                        <m:t>ln</m:t>
                      </m:r>
                      <m:r>
                        <a:rPr lang="en-US" sz="2800" i="1" dirty="0">
                          <a:latin typeface="Cambria Math" panose="02040503050406030204" pitchFamily="18" charset="0"/>
                          <a:ea typeface="Verdana" pitchFamily="34" charset="0"/>
                          <a:cs typeface="Verdana" pitchFamily="34" charset="0"/>
                        </a:rPr>
                        <m:t>⁡(</m:t>
                      </m:r>
                      <m:r>
                        <a:rPr lang="en-US" sz="2800" i="1" dirty="0">
                          <a:latin typeface="Cambria Math" panose="02040503050406030204" pitchFamily="18" charset="0"/>
                          <a:ea typeface="Verdana" pitchFamily="34" charset="0"/>
                          <a:cs typeface="Verdana" pitchFamily="34" charset="0"/>
                        </a:rPr>
                        <m:t>𝑥</m:t>
                      </m:r>
                      <m:r>
                        <a:rPr lang="en-US" sz="2800" i="1" dirty="0">
                          <a:latin typeface="Cambria Math" panose="02040503050406030204" pitchFamily="18" charset="0"/>
                          <a:ea typeface="Verdana" pitchFamily="34" charset="0"/>
                          <a:cs typeface="Verdana" pitchFamily="34" charset="0"/>
                        </a:rPr>
                        <m:t>)</m:t>
                      </m:r>
                    </m:oMath>
                  </m:oMathPara>
                </a14:m>
                <a:endParaRPr lang="en-US" sz="2800" dirty="0">
                  <a:ea typeface="Verdana" pitchFamily="34" charset="0"/>
                  <a:cs typeface="Verdana" pitchFamily="34" charset="0"/>
                </a:endParaRPr>
              </a:p>
              <a:p>
                <a:pPr>
                  <a:lnSpc>
                    <a:spcPct val="110000"/>
                  </a:lnSpc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Verdana" pitchFamily="34" charset="0"/>
                          <a:cs typeface="Verdana" pitchFamily="34" charset="0"/>
                        </a:rPr>
                        <m:t>𝑋</m:t>
                      </m:r>
                      <m:r>
                        <a:rPr lang="en-A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Verdana" pitchFamily="34" charset="0"/>
                          <a:cs typeface="Verdana" pitchFamily="34" charset="0"/>
                        </a:rPr>
                        <m:t>=</m:t>
                      </m:r>
                      <m:d>
                        <m:dPr>
                          <m:ctrlPr>
                            <a:rPr lang="en-AU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itchFamily="34" charset="0"/>
                              <a:cs typeface="Verdana" pitchFamily="34" charset="0"/>
                            </a:rPr>
                          </m:ctrlPr>
                        </m:dPr>
                        <m:e>
                          <m:r>
                            <a:rPr lang="en-AU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itchFamily="34" charset="0"/>
                              <a:cs typeface="Verdana" pitchFamily="34" charset="0"/>
                            </a:rPr>
                            <m:t>0.8,$10;0.2,−$10</m:t>
                          </m:r>
                        </m:e>
                      </m:d>
                      <m:r>
                        <a:rPr lang="en-A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Verdana" pitchFamily="34" charset="0"/>
                          <a:cs typeface="Verdana" pitchFamily="34" charset="0"/>
                        </a:rPr>
                        <m:t>         </m:t>
                      </m:r>
                      <m:r>
                        <a:rPr lang="en-A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Verdana" pitchFamily="34" charset="0"/>
                          <a:cs typeface="Verdana" pitchFamily="34" charset="0"/>
                        </a:rPr>
                        <m:t>𝑊</m:t>
                      </m:r>
                      <m:r>
                        <a:rPr lang="en-A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Verdana" pitchFamily="34" charset="0"/>
                          <a:cs typeface="Verdana" pitchFamily="34" charset="0"/>
                        </a:rPr>
                        <m:t>=$20 </m:t>
                      </m:r>
                    </m:oMath>
                  </m:oMathPara>
                </a14:m>
                <a:endParaRPr lang="en-AU" sz="28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Verdana" pitchFamily="34" charset="0"/>
                  <a:cs typeface="Verdana" pitchFamily="34" charset="0"/>
                </a:endParaRPr>
              </a:p>
              <a:p>
                <a:pPr lvl="1">
                  <a:lnSpc>
                    <a:spcPct val="110000"/>
                  </a:lnSpc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/>
                        </a:rPr>
                        <m:t>𝐸</m:t>
                      </m:r>
                      <m:r>
                        <a:rPr lang="en-AU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/>
                        </a:rPr>
                        <m:t>[</m:t>
                      </m:r>
                      <m:r>
                        <a:rPr lang="en-AU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/>
                        </a:rPr>
                        <m:t>𝑈</m:t>
                      </m:r>
                      <m:r>
                        <a:rPr lang="en-AU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/>
                        </a:rPr>
                        <m:t>(</m:t>
                      </m:r>
                      <m:r>
                        <a:rPr lang="en-AU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/>
                        </a:rPr>
                        <m:t>𝑊</m:t>
                      </m:r>
                      <m:r>
                        <a:rPr lang="en-AU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/>
                        </a:rPr>
                        <m:t>+</m:t>
                      </m:r>
                      <m:r>
                        <a:rPr lang="en-AU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/>
                        </a:rPr>
                        <m:t>𝑥</m:t>
                      </m:r>
                      <m:r>
                        <a:rPr lang="en-AU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/>
                        </a:rPr>
                        <m:t>)] =</m:t>
                      </m:r>
                      <m:nary>
                        <m:naryPr>
                          <m:chr m:val="∑"/>
                          <m:ctrlPr>
                            <a:rPr lang="en-AU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itchFamily="34" charset="0"/>
                              <a:cs typeface="Verdana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AU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itchFamily="34" charset="0"/>
                              <a:cs typeface="Verdana" pitchFamily="34" charset="0"/>
                            </a:rPr>
                            <m:t>𝑖</m:t>
                          </m:r>
                          <m:r>
                            <a:rPr lang="en-AU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itchFamily="34" charset="0"/>
                              <a:cs typeface="Verdana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AU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itchFamily="34" charset="0"/>
                              <a:cs typeface="Verdana" pitchFamily="34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Verdana" pitchFamily="34" charset="0"/>
                                  <a:cs typeface="Verdana" pitchFamily="34" charset="0"/>
                                </a:rPr>
                              </m:ctrlPr>
                            </m:sSubPr>
                            <m:e>
                              <m:r>
                                <a:rPr lang="en-AU" sz="2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Verdana" pitchFamily="34" charset="0"/>
                                  <a:cs typeface="Verdana" pitchFamily="34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AU" sz="2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Verdana" pitchFamily="34" charset="0"/>
                                  <a:cs typeface="Verdana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AU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itchFamily="34" charset="0"/>
                              <a:cs typeface="Verdana" pitchFamily="34" charset="0"/>
                            </a:rPr>
                            <m:t>𝑈</m:t>
                          </m:r>
                          <m:d>
                            <m:dPr>
                              <m:ctrlPr>
                                <a:rPr lang="en-AU" sz="2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Verdana" pitchFamily="34" charset="0"/>
                                  <a:cs typeface="Verdana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Verdana" pitchFamily="34" charset="0"/>
                                      <a:cs typeface="Verdana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AU" sz="28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Verdana" pitchFamily="34" charset="0"/>
                                      <a:cs typeface="Verdana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AU" sz="28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Verdana" pitchFamily="34" charset="0"/>
                                      <a:cs typeface="Verdana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AU" sz="2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Verdana" pitchFamily="34" charset="0"/>
                                  <a:cs typeface="Verdana" pitchFamily="34" charset="0"/>
                                </a:rPr>
                                <m:t>+</m:t>
                              </m:r>
                              <m:r>
                                <a:rPr lang="en-AU" sz="2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Verdana" pitchFamily="34" charset="0"/>
                                  <a:cs typeface="Verdana" pitchFamily="34" charset="0"/>
                                </a:rPr>
                                <m:t>𝑊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ea typeface="Verdana" pitchFamily="34" charset="0"/>
                  <a:cs typeface="Verdana" pitchFamily="34" charset="0"/>
                </a:endParaRPr>
              </a:p>
              <a:p>
                <a:pPr lvl="2">
                  <a:lnSpc>
                    <a:spcPct val="110000"/>
                  </a:lnSpc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Verdana" pitchFamily="34" charset="0"/>
                          <a:cs typeface="Verdana" pitchFamily="34" charset="0"/>
                        </a:rPr>
                        <m:t>                      =0.8 </m:t>
                      </m:r>
                      <m:r>
                        <a:rPr lang="en-A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Verdana" pitchFamily="34" charset="0"/>
                        </a:rPr>
                        <m:t>× </m:t>
                      </m:r>
                      <m:r>
                        <a:rPr lang="en-A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Verdana" pitchFamily="34" charset="0"/>
                          <a:cs typeface="Verdana" pitchFamily="34" charset="0"/>
                        </a:rPr>
                        <m:t>𝑈</m:t>
                      </m:r>
                      <m:d>
                        <m:dPr>
                          <m:ctrlPr>
                            <a:rPr lang="en-AU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itchFamily="34" charset="0"/>
                              <a:cs typeface="Verdana" pitchFamily="34" charset="0"/>
                            </a:rPr>
                          </m:ctrlPr>
                        </m:dPr>
                        <m:e>
                          <m:r>
                            <a:rPr lang="en-AU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itchFamily="34" charset="0"/>
                              <a:cs typeface="Verdana" pitchFamily="34" charset="0"/>
                            </a:rPr>
                            <m:t>20+10</m:t>
                          </m:r>
                        </m:e>
                      </m:d>
                      <m:r>
                        <a:rPr lang="en-A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Verdana" pitchFamily="34" charset="0"/>
                          <a:cs typeface="Verdana" pitchFamily="34" charset="0"/>
                        </a:rPr>
                        <m:t>+0.2 </m:t>
                      </m:r>
                      <m:r>
                        <a:rPr lang="en-AU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Verdana" pitchFamily="34" charset="0"/>
                        </a:rPr>
                        <m:t>×</m:t>
                      </m:r>
                      <m:r>
                        <a:rPr lang="en-A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Verdana" pitchFamily="34" charset="0"/>
                        </a:rPr>
                        <m:t> </m:t>
                      </m:r>
                      <m:r>
                        <a:rPr lang="en-AU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Verdana" pitchFamily="34" charset="0"/>
                          <a:cs typeface="Verdana" pitchFamily="34" charset="0"/>
                        </a:rPr>
                        <m:t>𝑈</m:t>
                      </m:r>
                      <m:d>
                        <m:dPr>
                          <m:ctrlP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itchFamily="34" charset="0"/>
                              <a:cs typeface="Verdana" pitchFamily="34" charset="0"/>
                            </a:rPr>
                          </m:ctrlPr>
                        </m:dPr>
                        <m:e>
                          <m: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itchFamily="34" charset="0"/>
                              <a:cs typeface="Verdana" pitchFamily="34" charset="0"/>
                            </a:rPr>
                            <m:t>20</m:t>
                          </m:r>
                          <m:r>
                            <a:rPr lang="en-AU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itchFamily="34" charset="0"/>
                              <a:cs typeface="Verdana" pitchFamily="34" charset="0"/>
                            </a:rPr>
                            <m:t>−</m:t>
                          </m:r>
                          <m: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itchFamily="34" charset="0"/>
                              <a:cs typeface="Verdana" pitchFamily="34" charset="0"/>
                            </a:rPr>
                            <m:t>10</m:t>
                          </m:r>
                        </m:e>
                      </m:d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ea typeface="Verdana" pitchFamily="34" charset="0"/>
                  <a:cs typeface="Verdana" pitchFamily="34" charset="0"/>
                </a:endParaRPr>
              </a:p>
              <a:p>
                <a:pPr lvl="1">
                  <a:lnSpc>
                    <a:spcPct val="110000"/>
                  </a:lnSpc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Verdana" pitchFamily="34" charset="0"/>
                          <a:cs typeface="Verdana" pitchFamily="34" charset="0"/>
                        </a:rPr>
                        <m:t>                            </m:t>
                      </m:r>
                      <m:r>
                        <a:rPr lang="en-AU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Verdana" pitchFamily="34" charset="0"/>
                          <a:cs typeface="Verdana" pitchFamily="34" charset="0"/>
                        </a:rPr>
                        <m:t>=0.</m:t>
                      </m:r>
                      <m:r>
                        <a:rPr lang="en-A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Verdana" pitchFamily="34" charset="0"/>
                          <a:cs typeface="Verdana" pitchFamily="34" charset="0"/>
                        </a:rPr>
                        <m:t>8 </m:t>
                      </m:r>
                      <m:r>
                        <a:rPr lang="en-AU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Verdana" pitchFamily="34" charset="0"/>
                        </a:rPr>
                        <m:t>×</m:t>
                      </m:r>
                      <m:r>
                        <a:rPr lang="en-AU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Verdana" pitchFamily="34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AU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Verdana" pitchFamily="34" charset="0"/>
                          <a:cs typeface="Verdana" pitchFamily="34" charset="0"/>
                        </a:rPr>
                        <m:t>ln</m:t>
                      </m:r>
                      <m:d>
                        <m:dPr>
                          <m:ctrlP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itchFamily="34" charset="0"/>
                              <a:cs typeface="Verdana" pitchFamily="34" charset="0"/>
                            </a:rPr>
                          </m:ctrlPr>
                        </m:dPr>
                        <m:e>
                          <m:r>
                            <a:rPr lang="en-AU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itchFamily="34" charset="0"/>
                              <a:cs typeface="Verdana" pitchFamily="34" charset="0"/>
                            </a:rPr>
                            <m:t>3</m:t>
                          </m:r>
                          <m: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itchFamily="34" charset="0"/>
                              <a:cs typeface="Verdana" pitchFamily="34" charset="0"/>
                            </a:rPr>
                            <m:t>0</m:t>
                          </m:r>
                        </m:e>
                      </m:d>
                      <m:r>
                        <a:rPr lang="en-AU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Verdana" pitchFamily="34" charset="0"/>
                          <a:cs typeface="Verdana" pitchFamily="34" charset="0"/>
                        </a:rPr>
                        <m:t>+0.</m:t>
                      </m:r>
                      <m:r>
                        <a:rPr lang="en-A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Verdana" pitchFamily="34" charset="0"/>
                          <a:cs typeface="Verdana" pitchFamily="34" charset="0"/>
                        </a:rPr>
                        <m:t>2 </m:t>
                      </m:r>
                      <m:r>
                        <a:rPr lang="en-AU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Verdana" pitchFamily="34" charset="0"/>
                        </a:rPr>
                        <m:t>×</m:t>
                      </m:r>
                      <m:r>
                        <a:rPr lang="en-A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Verdana" pitchFamily="34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AU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Verdana" pitchFamily="34" charset="0"/>
                          <a:cs typeface="Verdana" pitchFamily="34" charset="0"/>
                        </a:rPr>
                        <m:t>ln</m:t>
                      </m:r>
                      <m:d>
                        <m:dPr>
                          <m:ctrlP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itchFamily="34" charset="0"/>
                              <a:cs typeface="Verdana" pitchFamily="34" charset="0"/>
                            </a:rPr>
                          </m:ctrlPr>
                        </m:dPr>
                        <m:e>
                          <m:r>
                            <a:rPr lang="en-AU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itchFamily="34" charset="0"/>
                              <a:cs typeface="Verdana" pitchFamily="34" charset="0"/>
                            </a:rPr>
                            <m:t>10</m:t>
                          </m:r>
                        </m:e>
                      </m:d>
                    </m:oMath>
                  </m:oMathPara>
                </a14:m>
                <a:endParaRPr lang="en-AU" sz="2800" dirty="0">
                  <a:solidFill>
                    <a:schemeClr val="tx1"/>
                  </a:solidFill>
                  <a:ea typeface="Verdana" pitchFamily="34" charset="0"/>
                  <a:cs typeface="Verdana" pitchFamily="34" charset="0"/>
                </a:endParaRPr>
              </a:p>
              <a:p>
                <a:pPr lvl="1">
                  <a:lnSpc>
                    <a:spcPct val="110000"/>
                  </a:lnSpc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sz="2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Verdana" pitchFamily="34" charset="0"/>
                          <a:cs typeface="Verdana" pitchFamily="34" charset="0"/>
                        </a:rPr>
                        <m:t>                            </m:t>
                      </m:r>
                      <m:r>
                        <a:rPr lang="en-AU" sz="2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Verdana" pitchFamily="34" charset="0"/>
                          <a:cs typeface="Verdana" pitchFamily="34" charset="0"/>
                        </a:rPr>
                        <m:t>=</m:t>
                      </m:r>
                      <m:r>
                        <a:rPr lang="en-AU" sz="2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Verdana" pitchFamily="34" charset="0"/>
                          <a:cs typeface="Verdana" pitchFamily="34" charset="0"/>
                        </a:rPr>
                        <m:t>3.18</m:t>
                      </m:r>
                    </m:oMath>
                  </m:oMathPara>
                </a14:m>
                <a:endParaRPr lang="en-AU" sz="2800" dirty="0">
                  <a:solidFill>
                    <a:schemeClr val="tx1"/>
                  </a:solidFill>
                  <a:ea typeface="Verdana" pitchFamily="34" charset="0"/>
                  <a:cs typeface="Verdana" pitchFamily="34" charset="0"/>
                </a:endParaRPr>
              </a:p>
            </p:txBody>
          </p:sp>
        </mc:Choice>
        <mc:Fallback xmlns="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F940B24F-96D7-1B4F-A58E-B5F3109DE29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2"/>
              </p:nvPr>
            </p:nvSpPr>
            <p:spPr>
              <a:blipFill>
                <a:blip r:embed="rId2"/>
                <a:stretch>
                  <a:fillRect l="-231" t="-311" b="-15528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539973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F940B24F-96D7-1B4F-A58E-B5F3109DE294}"/>
                  </a:ext>
                </a:extLst>
              </p:cNvPr>
              <p:cNvSpPr>
                <a:spLocks noGrp="1"/>
              </p:cNvSpPr>
              <p:nvPr>
                <p:ph type="body" idx="12"/>
              </p:nvPr>
            </p:nvSpPr>
            <p:spPr/>
            <p:txBody>
              <a:bodyPr/>
              <a:lstStyle/>
              <a:p>
                <a:pPr lvl="1">
                  <a:lnSpc>
                    <a:spcPct val="110000"/>
                  </a:lnSpc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Verdana" pitchFamily="34" charset="0"/>
                          <a:cs typeface="Verdana" pitchFamily="34" charset="0"/>
                        </a:rPr>
                        <m:t>𝑈</m:t>
                      </m:r>
                      <m:d>
                        <m:dPr>
                          <m:ctrlPr>
                            <a:rPr lang="en-US" sz="28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itchFamily="34" charset="0"/>
                              <a:cs typeface="Verdana" pitchFamily="34" charset="0"/>
                            </a:rPr>
                          </m:ctrlPr>
                        </m:dPr>
                        <m:e>
                          <m:r>
                            <a:rPr lang="en-US" sz="28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itchFamily="34" charset="0"/>
                              <a:cs typeface="Verdana" pitchFamily="34" charset="0"/>
                            </a:rPr>
                            <m:t>𝑊</m:t>
                          </m:r>
                        </m:e>
                      </m:d>
                      <m:r>
                        <a:rPr lang="en-AU" sz="2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Verdana" pitchFamily="34" charset="0"/>
                          <a:cs typeface="Verdana" pitchFamily="34" charset="0"/>
                        </a:rPr>
                        <m:t>=</m:t>
                      </m:r>
                      <m:func>
                        <m:funcPr>
                          <m:ctrlPr>
                            <a:rPr lang="en-US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itchFamily="34" charset="0"/>
                              <a:cs typeface="Verdana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itchFamily="34" charset="0"/>
                              <a:cs typeface="Verdana" pitchFamily="34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US" sz="2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Verdana" pitchFamily="34" charset="0"/>
                                  <a:cs typeface="Verdana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Verdana" pitchFamily="34" charset="0"/>
                                  <a:cs typeface="Verdana" pitchFamily="34" charset="0"/>
                                </a:rPr>
                                <m:t>𝑊</m:t>
                              </m:r>
                            </m:e>
                          </m:d>
                        </m:e>
                      </m:func>
                      <m:r>
                        <a:rPr lang="en-US" sz="2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Verdana" pitchFamily="34" charset="0"/>
                          <a:cs typeface="Verdana" pitchFamily="34" charset="0"/>
                        </a:rPr>
                        <m:t>=</m:t>
                      </m:r>
                      <m:r>
                        <a:rPr lang="en-AU" sz="2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Verdana" pitchFamily="34" charset="0"/>
                          <a:cs typeface="Verdana" pitchFamily="34" charset="0"/>
                        </a:rPr>
                        <m:t>3.18</m:t>
                      </m:r>
                    </m:oMath>
                  </m:oMathPara>
                </a14:m>
                <a:endParaRPr lang="en-AU" sz="28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Verdana" pitchFamily="34" charset="0"/>
                  <a:cs typeface="Verdana" pitchFamily="34" charset="0"/>
                </a:endParaRPr>
              </a:p>
              <a:p>
                <a:pPr lvl="1">
                  <a:lnSpc>
                    <a:spcPct val="110000"/>
                  </a:lnSpc>
                  <a:spcAft>
                    <a:spcPts val="1200"/>
                  </a:spcAft>
                </a:pPr>
                <a:endParaRPr lang="en-US" sz="2800" i="1" dirty="0">
                  <a:solidFill>
                    <a:schemeClr val="tx1"/>
                  </a:solidFill>
                  <a:latin typeface="Cambria Math" panose="02040503050406030204" pitchFamily="18" charset="0"/>
                  <a:ea typeface="Verdana" pitchFamily="34" charset="0"/>
                  <a:cs typeface="Verdana" pitchFamily="34" charset="0"/>
                </a:endParaRPr>
              </a:p>
              <a:p>
                <a:pPr lvl="1">
                  <a:lnSpc>
                    <a:spcPct val="110000"/>
                  </a:lnSpc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Verdana" pitchFamily="34" charset="0"/>
                          <a:cs typeface="Verdana" pitchFamily="34" charset="0"/>
                        </a:rPr>
                        <m:t>𝑊</m:t>
                      </m:r>
                      <m:r>
                        <a:rPr lang="en-US" sz="2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Verdana" pitchFamily="34" charset="0"/>
                          <a:cs typeface="Verdana" pitchFamily="34" charset="0"/>
                        </a:rPr>
                        <m:t>=</m:t>
                      </m:r>
                      <m:sSup>
                        <m:sSupPr>
                          <m:ctrlPr>
                            <a:rPr lang="en-US" sz="28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itchFamily="34" charset="0"/>
                              <a:cs typeface="Verdana" pitchFamily="34" charset="0"/>
                            </a:rPr>
                          </m:ctrlPr>
                        </m:sSupPr>
                        <m:e>
                          <m:r>
                            <a:rPr lang="en-AU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itchFamily="34" charset="0"/>
                              <a:cs typeface="Verdana" pitchFamily="34" charset="0"/>
                            </a:rPr>
                            <m:t>𝑒</m:t>
                          </m:r>
                        </m:e>
                        <m:sup>
                          <m:r>
                            <a:rPr lang="en-AU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itchFamily="34" charset="0"/>
                              <a:cs typeface="Verdana" pitchFamily="34" charset="0"/>
                            </a:rPr>
                            <m:t>3.18</m:t>
                          </m:r>
                        </m:sup>
                      </m:sSup>
                      <m:r>
                        <a:rPr lang="en-AU" sz="2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Verdana" pitchFamily="34" charset="0"/>
                          <a:cs typeface="Verdana" pitchFamily="34" charset="0"/>
                        </a:rPr>
                        <m:t>=$24.08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ea typeface="Verdana" pitchFamily="34" charset="0"/>
                  <a:cs typeface="Verdana" pitchFamily="34" charset="0"/>
                </a:endParaRPr>
              </a:p>
            </p:txBody>
          </p:sp>
        </mc:Choice>
        <mc:Fallback xmlns="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F940B24F-96D7-1B4F-A58E-B5F3109DE29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2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69136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F940B24F-96D7-1B4F-A58E-B5F3109DE294}"/>
                  </a:ext>
                </a:extLst>
              </p:cNvPr>
              <p:cNvSpPr>
                <a:spLocks noGrp="1"/>
              </p:cNvSpPr>
              <p:nvPr>
                <p:ph type="body" idx="12"/>
              </p:nvPr>
            </p:nvSpPr>
            <p:spPr/>
            <p:txBody>
              <a:bodyPr/>
              <a:lstStyle/>
              <a:p>
                <a:pPr>
                  <a:lnSpc>
                    <a:spcPct val="110000"/>
                  </a:lnSpc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latin typeface="Cambria Math" panose="02040503050406030204" pitchFamily="18" charset="0"/>
                          <a:ea typeface="Verdana" pitchFamily="34" charset="0"/>
                          <a:cs typeface="Verdana" pitchFamily="34" charset="0"/>
                        </a:rPr>
                        <m:t>𝑈</m:t>
                      </m:r>
                      <m:r>
                        <a:rPr lang="en-US" sz="2800" i="1" dirty="0">
                          <a:latin typeface="Cambria Math" panose="02040503050406030204" pitchFamily="18" charset="0"/>
                          <a:ea typeface="Verdana" pitchFamily="34" charset="0"/>
                          <a:cs typeface="Verdana" pitchFamily="34" charset="0"/>
                        </a:rPr>
                        <m:t>(</m:t>
                      </m:r>
                      <m:r>
                        <a:rPr lang="en-US" sz="2800" i="1" dirty="0">
                          <a:latin typeface="Cambria Math" panose="02040503050406030204" pitchFamily="18" charset="0"/>
                          <a:ea typeface="Verdana" pitchFamily="34" charset="0"/>
                          <a:cs typeface="Verdana" pitchFamily="34" charset="0"/>
                        </a:rPr>
                        <m:t>𝑥</m:t>
                      </m:r>
                      <m:r>
                        <a:rPr lang="en-US" sz="2800" i="1" dirty="0">
                          <a:latin typeface="Cambria Math" panose="02040503050406030204" pitchFamily="18" charset="0"/>
                          <a:ea typeface="Verdana" pitchFamily="34" charset="0"/>
                          <a:cs typeface="Verdana" pitchFamily="34" charset="0"/>
                        </a:rPr>
                        <m:t>)=</m:t>
                      </m:r>
                      <m:r>
                        <m:rPr>
                          <m:sty m:val="p"/>
                        </m:rPr>
                        <a:rPr lang="en-US" sz="2800" i="1" dirty="0">
                          <a:latin typeface="Cambria Math" panose="02040503050406030204" pitchFamily="18" charset="0"/>
                          <a:ea typeface="Verdana" pitchFamily="34" charset="0"/>
                          <a:cs typeface="Verdana" pitchFamily="34" charset="0"/>
                        </a:rPr>
                        <m:t>ln</m:t>
                      </m:r>
                      <m:r>
                        <a:rPr lang="en-US" sz="2800" i="1" dirty="0">
                          <a:latin typeface="Cambria Math" panose="02040503050406030204" pitchFamily="18" charset="0"/>
                          <a:ea typeface="Verdana" pitchFamily="34" charset="0"/>
                          <a:cs typeface="Verdana" pitchFamily="34" charset="0"/>
                        </a:rPr>
                        <m:t>⁡(</m:t>
                      </m:r>
                      <m:r>
                        <a:rPr lang="en-US" sz="2800" i="1" dirty="0">
                          <a:latin typeface="Cambria Math" panose="02040503050406030204" pitchFamily="18" charset="0"/>
                          <a:ea typeface="Verdana" pitchFamily="34" charset="0"/>
                          <a:cs typeface="Verdana" pitchFamily="34" charset="0"/>
                        </a:rPr>
                        <m:t>𝑥</m:t>
                      </m:r>
                      <m:r>
                        <a:rPr lang="en-US" sz="2800" i="1" dirty="0">
                          <a:latin typeface="Cambria Math" panose="02040503050406030204" pitchFamily="18" charset="0"/>
                          <a:ea typeface="Verdana" pitchFamily="34" charset="0"/>
                          <a:cs typeface="Verdana" pitchFamily="34" charset="0"/>
                        </a:rPr>
                        <m:t>)</m:t>
                      </m:r>
                    </m:oMath>
                  </m:oMathPara>
                </a14:m>
                <a:endParaRPr lang="en-US" sz="2800" dirty="0">
                  <a:ea typeface="Verdana" pitchFamily="34" charset="0"/>
                  <a:cs typeface="Verdana" pitchFamily="34" charset="0"/>
                </a:endParaRPr>
              </a:p>
            </p:txBody>
          </p:sp>
        </mc:Choice>
        <mc:Fallback xmlns="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F940B24F-96D7-1B4F-A58E-B5F3109DE29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2"/>
              </p:nvPr>
            </p:nvSpPr>
            <p:spPr>
              <a:blipFill>
                <a:blip r:embed="rId2"/>
                <a:stretch>
                  <a:fillRect l="-231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ontent Placeholder 2"/>
          <p:cNvSpPr txBox="1">
            <a:spLocks/>
          </p:cNvSpPr>
          <p:nvPr/>
        </p:nvSpPr>
        <p:spPr>
          <a:xfrm>
            <a:off x="1981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endParaRPr lang="en-US" sz="2900" dirty="0"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37513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FE009AB8-40AB-22DA-46CE-6E904FE767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0"/>
            <a:ext cx="96012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23206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F940B24F-96D7-1B4F-A58E-B5F3109DE294}"/>
                  </a:ext>
                </a:extLst>
              </p:cNvPr>
              <p:cNvSpPr>
                <a:spLocks noGrp="1"/>
              </p:cNvSpPr>
              <p:nvPr>
                <p:ph type="body" idx="12"/>
              </p:nvPr>
            </p:nvSpPr>
            <p:spPr/>
            <p:txBody>
              <a:bodyPr/>
              <a:lstStyle/>
              <a:p>
                <a:pPr>
                  <a:lnSpc>
                    <a:spcPct val="110000"/>
                  </a:lnSpc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latin typeface="Cambria Math" panose="02040503050406030204" pitchFamily="18" charset="0"/>
                          <a:ea typeface="Verdana" pitchFamily="34" charset="0"/>
                          <a:cs typeface="Verdana" pitchFamily="34" charset="0"/>
                        </a:rPr>
                        <m:t>𝑈</m:t>
                      </m:r>
                      <m:r>
                        <a:rPr lang="en-US" sz="2800" i="1" dirty="0">
                          <a:latin typeface="Cambria Math" panose="02040503050406030204" pitchFamily="18" charset="0"/>
                          <a:ea typeface="Verdana" pitchFamily="34" charset="0"/>
                          <a:cs typeface="Verdana" pitchFamily="34" charset="0"/>
                        </a:rPr>
                        <m:t>(</m:t>
                      </m:r>
                      <m:r>
                        <a:rPr lang="en-US" sz="2800" i="1" dirty="0">
                          <a:latin typeface="Cambria Math" panose="02040503050406030204" pitchFamily="18" charset="0"/>
                          <a:ea typeface="Verdana" pitchFamily="34" charset="0"/>
                          <a:cs typeface="Verdana" pitchFamily="34" charset="0"/>
                        </a:rPr>
                        <m:t>𝑥</m:t>
                      </m:r>
                      <m:r>
                        <a:rPr lang="en-US" sz="2800" i="1" dirty="0">
                          <a:latin typeface="Cambria Math" panose="02040503050406030204" pitchFamily="18" charset="0"/>
                          <a:ea typeface="Verdana" pitchFamily="34" charset="0"/>
                          <a:cs typeface="Verdana" pitchFamily="34" charset="0"/>
                        </a:rPr>
                        <m:t>)=</m:t>
                      </m:r>
                      <m:r>
                        <m:rPr>
                          <m:sty m:val="p"/>
                        </m:rPr>
                        <a:rPr lang="en-US" sz="2800" i="1" dirty="0">
                          <a:latin typeface="Cambria Math" panose="02040503050406030204" pitchFamily="18" charset="0"/>
                          <a:ea typeface="Verdana" pitchFamily="34" charset="0"/>
                          <a:cs typeface="Verdana" pitchFamily="34" charset="0"/>
                        </a:rPr>
                        <m:t>ln</m:t>
                      </m:r>
                      <m:r>
                        <a:rPr lang="en-US" sz="2800" i="1" dirty="0">
                          <a:latin typeface="Cambria Math" panose="02040503050406030204" pitchFamily="18" charset="0"/>
                          <a:ea typeface="Verdana" pitchFamily="34" charset="0"/>
                          <a:cs typeface="Verdana" pitchFamily="34" charset="0"/>
                        </a:rPr>
                        <m:t>⁡(</m:t>
                      </m:r>
                      <m:r>
                        <a:rPr lang="en-US" sz="2800" i="1" dirty="0">
                          <a:latin typeface="Cambria Math" panose="02040503050406030204" pitchFamily="18" charset="0"/>
                          <a:ea typeface="Verdana" pitchFamily="34" charset="0"/>
                          <a:cs typeface="Verdana" pitchFamily="34" charset="0"/>
                        </a:rPr>
                        <m:t>𝑥</m:t>
                      </m:r>
                      <m:r>
                        <a:rPr lang="en-US" sz="2800" i="1" dirty="0">
                          <a:latin typeface="Cambria Math" panose="02040503050406030204" pitchFamily="18" charset="0"/>
                          <a:ea typeface="Verdana" pitchFamily="34" charset="0"/>
                          <a:cs typeface="Verdana" pitchFamily="34" charset="0"/>
                        </a:rPr>
                        <m:t>)</m:t>
                      </m:r>
                    </m:oMath>
                  </m:oMathPara>
                </a14:m>
                <a:endParaRPr lang="en-US" sz="2800" dirty="0">
                  <a:ea typeface="Verdana" pitchFamily="34" charset="0"/>
                  <a:cs typeface="Verdana" pitchFamily="34" charset="0"/>
                </a:endParaRPr>
              </a:p>
              <a:p>
                <a:pPr>
                  <a:lnSpc>
                    <a:spcPct val="110000"/>
                  </a:lnSpc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Verdana" pitchFamily="34" charset="0"/>
                          <a:cs typeface="Verdana" pitchFamily="34" charset="0"/>
                        </a:rPr>
                        <m:t>𝑋</m:t>
                      </m:r>
                      <m:r>
                        <a:rPr lang="en-A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Verdana" pitchFamily="34" charset="0"/>
                          <a:cs typeface="Verdana" pitchFamily="34" charset="0"/>
                        </a:rPr>
                        <m:t>=</m:t>
                      </m:r>
                      <m:d>
                        <m:dPr>
                          <m:ctrlPr>
                            <a:rPr lang="en-AU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itchFamily="34" charset="0"/>
                              <a:cs typeface="Verdana" pitchFamily="34" charset="0"/>
                            </a:rPr>
                          </m:ctrlPr>
                        </m:dPr>
                        <m:e>
                          <m:r>
                            <a:rPr lang="en-AU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itchFamily="34" charset="0"/>
                              <a:cs typeface="Verdana" pitchFamily="34" charset="0"/>
                            </a:rPr>
                            <m:t>0.5, 0.5</m:t>
                          </m:r>
                          <m:r>
                            <a:rPr lang="en-AU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itchFamily="34" charset="0"/>
                              <a:cs typeface="Verdana" pitchFamily="34" charset="0"/>
                            </a:rPr>
                            <m:t>𝑊</m:t>
                          </m:r>
                          <m:r>
                            <a:rPr lang="en-AU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itchFamily="34" charset="0"/>
                              <a:cs typeface="Verdana" pitchFamily="34" charset="0"/>
                            </a:rPr>
                            <m:t>;0.5, −0.4</m:t>
                          </m:r>
                          <m:r>
                            <a:rPr lang="en-AU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itchFamily="34" charset="0"/>
                              <a:cs typeface="Verdana" pitchFamily="34" charset="0"/>
                            </a:rPr>
                            <m:t>𝑊</m:t>
                          </m:r>
                        </m:e>
                      </m:d>
                    </m:oMath>
                  </m:oMathPara>
                </a14:m>
                <a:endParaRPr lang="en-AU" sz="28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Verdana" pitchFamily="34" charset="0"/>
                  <a:cs typeface="Verdana" pitchFamily="34" charset="0"/>
                </a:endParaRPr>
              </a:p>
            </p:txBody>
          </p:sp>
        </mc:Choice>
        <mc:Fallback xmlns="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F940B24F-96D7-1B4F-A58E-B5F3109DE29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2"/>
              </p:nvPr>
            </p:nvSpPr>
            <p:spPr>
              <a:blipFill>
                <a:blip r:embed="rId2"/>
                <a:stretch>
                  <a:fillRect l="-231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ontent Placeholder 2"/>
          <p:cNvSpPr txBox="1">
            <a:spLocks/>
          </p:cNvSpPr>
          <p:nvPr/>
        </p:nvSpPr>
        <p:spPr>
          <a:xfrm>
            <a:off x="1981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endParaRPr lang="en-US" sz="2900" dirty="0"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42891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F940B24F-96D7-1B4F-A58E-B5F3109DE294}"/>
                  </a:ext>
                </a:extLst>
              </p:cNvPr>
              <p:cNvSpPr>
                <a:spLocks noGrp="1"/>
              </p:cNvSpPr>
              <p:nvPr>
                <p:ph type="body" idx="12"/>
              </p:nvPr>
            </p:nvSpPr>
            <p:spPr/>
            <p:txBody>
              <a:bodyPr/>
              <a:lstStyle/>
              <a:p>
                <a:pPr>
                  <a:lnSpc>
                    <a:spcPct val="110000"/>
                  </a:lnSpc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latin typeface="Cambria Math" panose="02040503050406030204" pitchFamily="18" charset="0"/>
                          <a:ea typeface="Verdana" pitchFamily="34" charset="0"/>
                          <a:cs typeface="Verdana" pitchFamily="34" charset="0"/>
                        </a:rPr>
                        <m:t>𝑈</m:t>
                      </m:r>
                      <m:r>
                        <a:rPr lang="en-US" sz="2800" i="1" dirty="0">
                          <a:latin typeface="Cambria Math" panose="02040503050406030204" pitchFamily="18" charset="0"/>
                          <a:ea typeface="Verdana" pitchFamily="34" charset="0"/>
                          <a:cs typeface="Verdana" pitchFamily="34" charset="0"/>
                        </a:rPr>
                        <m:t>(</m:t>
                      </m:r>
                      <m:r>
                        <a:rPr lang="en-US" sz="2800" i="1" dirty="0">
                          <a:latin typeface="Cambria Math" panose="02040503050406030204" pitchFamily="18" charset="0"/>
                          <a:ea typeface="Verdana" pitchFamily="34" charset="0"/>
                          <a:cs typeface="Verdana" pitchFamily="34" charset="0"/>
                        </a:rPr>
                        <m:t>𝑥</m:t>
                      </m:r>
                      <m:r>
                        <a:rPr lang="en-US" sz="2800" i="1" dirty="0">
                          <a:latin typeface="Cambria Math" panose="02040503050406030204" pitchFamily="18" charset="0"/>
                          <a:ea typeface="Verdana" pitchFamily="34" charset="0"/>
                          <a:cs typeface="Verdana" pitchFamily="34" charset="0"/>
                        </a:rPr>
                        <m:t>)=</m:t>
                      </m:r>
                      <m:r>
                        <m:rPr>
                          <m:sty m:val="p"/>
                        </m:rPr>
                        <a:rPr lang="en-US" sz="2800" i="1" dirty="0">
                          <a:latin typeface="Cambria Math" panose="02040503050406030204" pitchFamily="18" charset="0"/>
                          <a:ea typeface="Verdana" pitchFamily="34" charset="0"/>
                          <a:cs typeface="Verdana" pitchFamily="34" charset="0"/>
                        </a:rPr>
                        <m:t>ln</m:t>
                      </m:r>
                      <m:r>
                        <a:rPr lang="en-US" sz="2800" i="1" dirty="0">
                          <a:latin typeface="Cambria Math" panose="02040503050406030204" pitchFamily="18" charset="0"/>
                          <a:ea typeface="Verdana" pitchFamily="34" charset="0"/>
                          <a:cs typeface="Verdana" pitchFamily="34" charset="0"/>
                        </a:rPr>
                        <m:t>⁡(</m:t>
                      </m:r>
                      <m:r>
                        <a:rPr lang="en-US" sz="2800" i="1" dirty="0">
                          <a:latin typeface="Cambria Math" panose="02040503050406030204" pitchFamily="18" charset="0"/>
                          <a:ea typeface="Verdana" pitchFamily="34" charset="0"/>
                          <a:cs typeface="Verdana" pitchFamily="34" charset="0"/>
                        </a:rPr>
                        <m:t>𝑥</m:t>
                      </m:r>
                      <m:r>
                        <a:rPr lang="en-US" sz="2800" i="1" dirty="0">
                          <a:latin typeface="Cambria Math" panose="02040503050406030204" pitchFamily="18" charset="0"/>
                          <a:ea typeface="Verdana" pitchFamily="34" charset="0"/>
                          <a:cs typeface="Verdana" pitchFamily="34" charset="0"/>
                        </a:rPr>
                        <m:t>)</m:t>
                      </m:r>
                    </m:oMath>
                  </m:oMathPara>
                </a14:m>
                <a:endParaRPr lang="en-US" sz="2800" dirty="0">
                  <a:ea typeface="Verdana" pitchFamily="34" charset="0"/>
                  <a:cs typeface="Verdana" pitchFamily="34" charset="0"/>
                </a:endParaRPr>
              </a:p>
              <a:p>
                <a:pPr>
                  <a:lnSpc>
                    <a:spcPct val="110000"/>
                  </a:lnSpc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Verdana" pitchFamily="34" charset="0"/>
                          <a:cs typeface="Verdana" pitchFamily="34" charset="0"/>
                        </a:rPr>
                        <m:t>𝑋</m:t>
                      </m:r>
                      <m:r>
                        <a:rPr lang="en-A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Verdana" pitchFamily="34" charset="0"/>
                          <a:cs typeface="Verdana" pitchFamily="34" charset="0"/>
                        </a:rPr>
                        <m:t>=</m:t>
                      </m:r>
                      <m:d>
                        <m:dPr>
                          <m:ctrlPr>
                            <a:rPr lang="en-AU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itchFamily="34" charset="0"/>
                              <a:cs typeface="Verdana" pitchFamily="34" charset="0"/>
                            </a:rPr>
                          </m:ctrlPr>
                        </m:dPr>
                        <m:e>
                          <m:r>
                            <a:rPr lang="en-AU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itchFamily="34" charset="0"/>
                              <a:cs typeface="Verdana" pitchFamily="34" charset="0"/>
                            </a:rPr>
                            <m:t>0.5, 0.5</m:t>
                          </m:r>
                          <m:r>
                            <a:rPr lang="en-AU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itchFamily="34" charset="0"/>
                              <a:cs typeface="Verdana" pitchFamily="34" charset="0"/>
                            </a:rPr>
                            <m:t>𝑊</m:t>
                          </m:r>
                          <m:r>
                            <a:rPr lang="en-AU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itchFamily="34" charset="0"/>
                              <a:cs typeface="Verdana" pitchFamily="34" charset="0"/>
                            </a:rPr>
                            <m:t>;0.5,−0.4</m:t>
                          </m:r>
                          <m:r>
                            <a:rPr lang="en-AU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itchFamily="34" charset="0"/>
                              <a:cs typeface="Verdana" pitchFamily="34" charset="0"/>
                            </a:rPr>
                            <m:t>𝑊</m:t>
                          </m:r>
                        </m:e>
                      </m:d>
                    </m:oMath>
                  </m:oMathPara>
                </a14:m>
                <a:endParaRPr lang="en-AU" sz="28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Verdana" pitchFamily="34" charset="0"/>
                  <a:cs typeface="Verdana" pitchFamily="34" charset="0"/>
                </a:endParaRPr>
              </a:p>
              <a:p>
                <a:pPr lvl="1">
                  <a:lnSpc>
                    <a:spcPct val="110000"/>
                  </a:lnSpc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/>
                        </a:rPr>
                        <m:t>𝐸</m:t>
                      </m:r>
                      <m:r>
                        <a:rPr lang="en-AU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/>
                        </a:rPr>
                        <m:t>[</m:t>
                      </m:r>
                      <m:r>
                        <a:rPr lang="en-AU" sz="2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/>
                        </a:rPr>
                        <m:t>𝑋</m:t>
                      </m:r>
                      <m:r>
                        <a:rPr lang="en-AU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/>
                        </a:rPr>
                        <m:t>] =</m:t>
                      </m:r>
                      <m:nary>
                        <m:naryPr>
                          <m:chr m:val="∑"/>
                          <m:ctrlPr>
                            <a:rPr lang="en-AU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itchFamily="34" charset="0"/>
                              <a:cs typeface="Verdana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AU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itchFamily="34" charset="0"/>
                              <a:cs typeface="Verdana" pitchFamily="34" charset="0"/>
                            </a:rPr>
                            <m:t>𝑖</m:t>
                          </m:r>
                          <m:r>
                            <a:rPr lang="en-AU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itchFamily="34" charset="0"/>
                              <a:cs typeface="Verdana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AU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itchFamily="34" charset="0"/>
                              <a:cs typeface="Verdana" pitchFamily="34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Verdana" pitchFamily="34" charset="0"/>
                                  <a:cs typeface="Verdana" pitchFamily="34" charset="0"/>
                                </a:rPr>
                              </m:ctrlPr>
                            </m:sSubPr>
                            <m:e>
                              <m:r>
                                <a:rPr lang="en-AU" sz="2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Verdana" pitchFamily="34" charset="0"/>
                                  <a:cs typeface="Verdana" pitchFamily="34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AU" sz="2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Verdana" pitchFamily="34" charset="0"/>
                                  <a:cs typeface="Verdana" pitchFamily="34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8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Verdana" pitchFamily="34" charset="0"/>
                                  <a:cs typeface="Verdana" pitchFamily="34" charset="0"/>
                                </a:rPr>
                              </m:ctrlPr>
                            </m:sSubPr>
                            <m:e>
                              <m:r>
                                <a:rPr lang="en-AU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Verdana" pitchFamily="34" charset="0"/>
                                  <a:cs typeface="Verdana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AU" sz="2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Verdana" pitchFamily="34" charset="0"/>
                                  <a:cs typeface="Verdana" pitchFamily="34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ea typeface="Verdana" pitchFamily="34" charset="0"/>
                  <a:cs typeface="Verdana" pitchFamily="34" charset="0"/>
                </a:endParaRPr>
              </a:p>
            </p:txBody>
          </p:sp>
        </mc:Choice>
        <mc:Fallback xmlns="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F940B24F-96D7-1B4F-A58E-B5F3109DE29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2"/>
              </p:nvPr>
            </p:nvSpPr>
            <p:spPr>
              <a:blipFill>
                <a:blip r:embed="rId2"/>
                <a:stretch>
                  <a:fillRect l="-231" t="-311" b="-15528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ontent Placeholder 2"/>
          <p:cNvSpPr txBox="1">
            <a:spLocks/>
          </p:cNvSpPr>
          <p:nvPr/>
        </p:nvSpPr>
        <p:spPr>
          <a:xfrm>
            <a:off x="1981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endParaRPr lang="en-US" sz="2900" dirty="0"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70257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F940B24F-96D7-1B4F-A58E-B5F3109DE294}"/>
                  </a:ext>
                </a:extLst>
              </p:cNvPr>
              <p:cNvSpPr>
                <a:spLocks noGrp="1"/>
              </p:cNvSpPr>
              <p:nvPr>
                <p:ph type="body" idx="12"/>
              </p:nvPr>
            </p:nvSpPr>
            <p:spPr/>
            <p:txBody>
              <a:bodyPr/>
              <a:lstStyle/>
              <a:p>
                <a:pPr>
                  <a:lnSpc>
                    <a:spcPct val="110000"/>
                  </a:lnSpc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latin typeface="Cambria Math" panose="02040503050406030204" pitchFamily="18" charset="0"/>
                          <a:ea typeface="Verdana" pitchFamily="34" charset="0"/>
                          <a:cs typeface="Verdana" pitchFamily="34" charset="0"/>
                        </a:rPr>
                        <m:t>𝑈</m:t>
                      </m:r>
                      <m:r>
                        <a:rPr lang="en-US" sz="2800" i="1" dirty="0">
                          <a:latin typeface="Cambria Math" panose="02040503050406030204" pitchFamily="18" charset="0"/>
                          <a:ea typeface="Verdana" pitchFamily="34" charset="0"/>
                          <a:cs typeface="Verdana" pitchFamily="34" charset="0"/>
                        </a:rPr>
                        <m:t>(</m:t>
                      </m:r>
                      <m:r>
                        <a:rPr lang="en-US" sz="2800" i="1" dirty="0">
                          <a:latin typeface="Cambria Math" panose="02040503050406030204" pitchFamily="18" charset="0"/>
                          <a:ea typeface="Verdana" pitchFamily="34" charset="0"/>
                          <a:cs typeface="Verdana" pitchFamily="34" charset="0"/>
                        </a:rPr>
                        <m:t>𝑥</m:t>
                      </m:r>
                      <m:r>
                        <a:rPr lang="en-US" sz="2800" i="1" dirty="0">
                          <a:latin typeface="Cambria Math" panose="02040503050406030204" pitchFamily="18" charset="0"/>
                          <a:ea typeface="Verdana" pitchFamily="34" charset="0"/>
                          <a:cs typeface="Verdana" pitchFamily="34" charset="0"/>
                        </a:rPr>
                        <m:t>)=</m:t>
                      </m:r>
                      <m:r>
                        <m:rPr>
                          <m:sty m:val="p"/>
                        </m:rPr>
                        <a:rPr lang="en-US" sz="2800" i="1" dirty="0">
                          <a:latin typeface="Cambria Math" panose="02040503050406030204" pitchFamily="18" charset="0"/>
                          <a:ea typeface="Verdana" pitchFamily="34" charset="0"/>
                          <a:cs typeface="Verdana" pitchFamily="34" charset="0"/>
                        </a:rPr>
                        <m:t>ln</m:t>
                      </m:r>
                      <m:r>
                        <a:rPr lang="en-US" sz="2800" i="1" dirty="0">
                          <a:latin typeface="Cambria Math" panose="02040503050406030204" pitchFamily="18" charset="0"/>
                          <a:ea typeface="Verdana" pitchFamily="34" charset="0"/>
                          <a:cs typeface="Verdana" pitchFamily="34" charset="0"/>
                        </a:rPr>
                        <m:t>⁡(</m:t>
                      </m:r>
                      <m:r>
                        <a:rPr lang="en-US" sz="2800" i="1" dirty="0">
                          <a:latin typeface="Cambria Math" panose="02040503050406030204" pitchFamily="18" charset="0"/>
                          <a:ea typeface="Verdana" pitchFamily="34" charset="0"/>
                          <a:cs typeface="Verdana" pitchFamily="34" charset="0"/>
                        </a:rPr>
                        <m:t>𝑥</m:t>
                      </m:r>
                      <m:r>
                        <a:rPr lang="en-US" sz="2800" i="1" dirty="0">
                          <a:latin typeface="Cambria Math" panose="02040503050406030204" pitchFamily="18" charset="0"/>
                          <a:ea typeface="Verdana" pitchFamily="34" charset="0"/>
                          <a:cs typeface="Verdana" pitchFamily="34" charset="0"/>
                        </a:rPr>
                        <m:t>)</m:t>
                      </m:r>
                    </m:oMath>
                  </m:oMathPara>
                </a14:m>
                <a:endParaRPr lang="en-US" sz="2800" dirty="0">
                  <a:ea typeface="Verdana" pitchFamily="34" charset="0"/>
                  <a:cs typeface="Verdana" pitchFamily="34" charset="0"/>
                </a:endParaRPr>
              </a:p>
              <a:p>
                <a:pPr>
                  <a:lnSpc>
                    <a:spcPct val="110000"/>
                  </a:lnSpc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Verdana" pitchFamily="34" charset="0"/>
                          <a:cs typeface="Verdana" pitchFamily="34" charset="0"/>
                        </a:rPr>
                        <m:t>𝑋</m:t>
                      </m:r>
                      <m:r>
                        <a:rPr lang="en-A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Verdana" pitchFamily="34" charset="0"/>
                          <a:cs typeface="Verdana" pitchFamily="34" charset="0"/>
                        </a:rPr>
                        <m:t>=</m:t>
                      </m:r>
                      <m:d>
                        <m:dPr>
                          <m:ctrlPr>
                            <a:rPr lang="en-AU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itchFamily="34" charset="0"/>
                              <a:cs typeface="Verdana" pitchFamily="34" charset="0"/>
                            </a:rPr>
                          </m:ctrlPr>
                        </m:dPr>
                        <m:e>
                          <m:r>
                            <a:rPr lang="en-AU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itchFamily="34" charset="0"/>
                              <a:cs typeface="Verdana" pitchFamily="34" charset="0"/>
                            </a:rPr>
                            <m:t>0.5, 0.5</m:t>
                          </m:r>
                          <m:r>
                            <a:rPr lang="en-AU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itchFamily="34" charset="0"/>
                              <a:cs typeface="Verdana" pitchFamily="34" charset="0"/>
                            </a:rPr>
                            <m:t>𝑊</m:t>
                          </m:r>
                          <m:r>
                            <a:rPr lang="en-AU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itchFamily="34" charset="0"/>
                              <a:cs typeface="Verdana" pitchFamily="34" charset="0"/>
                            </a:rPr>
                            <m:t>;0.5,−0.4</m:t>
                          </m:r>
                          <m:r>
                            <a:rPr lang="en-AU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itchFamily="34" charset="0"/>
                              <a:cs typeface="Verdana" pitchFamily="34" charset="0"/>
                            </a:rPr>
                            <m:t>𝑊</m:t>
                          </m:r>
                        </m:e>
                      </m:d>
                    </m:oMath>
                  </m:oMathPara>
                </a14:m>
                <a:endParaRPr lang="en-AU" sz="28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Verdana" pitchFamily="34" charset="0"/>
                  <a:cs typeface="Verdana" pitchFamily="34" charset="0"/>
                </a:endParaRPr>
              </a:p>
              <a:p>
                <a:pPr lvl="1">
                  <a:lnSpc>
                    <a:spcPct val="110000"/>
                  </a:lnSpc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/>
                        </a:rPr>
                        <m:t>𝐸</m:t>
                      </m:r>
                      <m:r>
                        <a:rPr lang="en-AU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/>
                        </a:rPr>
                        <m:t>[</m:t>
                      </m:r>
                      <m:r>
                        <a:rPr lang="en-AU" sz="2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/>
                        </a:rPr>
                        <m:t>𝑋</m:t>
                      </m:r>
                      <m:r>
                        <a:rPr lang="en-AU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/>
                        </a:rPr>
                        <m:t>] =</m:t>
                      </m:r>
                      <m:nary>
                        <m:naryPr>
                          <m:chr m:val="∑"/>
                          <m:ctrlPr>
                            <a:rPr lang="en-AU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itchFamily="34" charset="0"/>
                              <a:cs typeface="Verdana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AU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itchFamily="34" charset="0"/>
                              <a:cs typeface="Verdana" pitchFamily="34" charset="0"/>
                            </a:rPr>
                            <m:t>𝑖</m:t>
                          </m:r>
                          <m:r>
                            <a:rPr lang="en-AU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itchFamily="34" charset="0"/>
                              <a:cs typeface="Verdana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AU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itchFamily="34" charset="0"/>
                              <a:cs typeface="Verdana" pitchFamily="34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Verdana" pitchFamily="34" charset="0"/>
                                  <a:cs typeface="Verdana" pitchFamily="34" charset="0"/>
                                </a:rPr>
                              </m:ctrlPr>
                            </m:sSubPr>
                            <m:e>
                              <m:r>
                                <a:rPr lang="en-AU" sz="2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Verdana" pitchFamily="34" charset="0"/>
                                  <a:cs typeface="Verdana" pitchFamily="34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AU" sz="2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Verdana" pitchFamily="34" charset="0"/>
                                  <a:cs typeface="Verdana" pitchFamily="34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8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Verdana" pitchFamily="34" charset="0"/>
                                  <a:cs typeface="Verdana" pitchFamily="34" charset="0"/>
                                </a:rPr>
                              </m:ctrlPr>
                            </m:sSubPr>
                            <m:e>
                              <m:r>
                                <a:rPr lang="en-AU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Verdana" pitchFamily="34" charset="0"/>
                                  <a:cs typeface="Verdana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AU" sz="2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Verdana" pitchFamily="34" charset="0"/>
                                  <a:cs typeface="Verdana" pitchFamily="34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ea typeface="Verdana" pitchFamily="34" charset="0"/>
                  <a:cs typeface="Verdana" pitchFamily="34" charset="0"/>
                </a:endParaRPr>
              </a:p>
              <a:p>
                <a:pPr lvl="1">
                  <a:lnSpc>
                    <a:spcPct val="110000"/>
                  </a:lnSpc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Verdana" pitchFamily="34" charset="0"/>
                          <a:cs typeface="Verdana" pitchFamily="34" charset="0"/>
                        </a:rPr>
                        <m:t>            =0.5 </m:t>
                      </m:r>
                      <m:r>
                        <a:rPr lang="en-A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Verdana" pitchFamily="34" charset="0"/>
                        </a:rPr>
                        <m:t>× </m:t>
                      </m:r>
                      <m:r>
                        <a:rPr lang="en-A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Verdana" pitchFamily="34" charset="0"/>
                          <a:cs typeface="Verdana" pitchFamily="34" charset="0"/>
                        </a:rPr>
                        <m:t>0.6</m:t>
                      </m:r>
                      <m:r>
                        <a:rPr lang="en-A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Verdana" pitchFamily="34" charset="0"/>
                          <a:cs typeface="Verdana" pitchFamily="34" charset="0"/>
                        </a:rPr>
                        <m:t>𝑊</m:t>
                      </m:r>
                      <m:r>
                        <a:rPr lang="en-A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Verdana" pitchFamily="34" charset="0"/>
                          <a:cs typeface="Verdana" pitchFamily="34" charset="0"/>
                        </a:rPr>
                        <m:t>+0.5</m:t>
                      </m:r>
                      <m:r>
                        <a:rPr lang="en-AU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Verdana" pitchFamily="34" charset="0"/>
                          <a:cs typeface="Verdana" pitchFamily="34" charset="0"/>
                        </a:rPr>
                        <m:t> </m:t>
                      </m:r>
                      <m:r>
                        <a:rPr lang="en-AU" sz="28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Verdana" pitchFamily="34" charset="0"/>
                          <a:cs typeface="Verdana" pitchFamily="34" charset="0"/>
                        </a:rPr>
                        <m:t>×</m:t>
                      </m:r>
                      <m:r>
                        <a:rPr lang="en-AU" sz="28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Verdana" pitchFamily="34" charset="0"/>
                          <a:cs typeface="Verdana" pitchFamily="34" charset="0"/>
                        </a:rPr>
                        <m:t> </m:t>
                      </m:r>
                      <m:r>
                        <a:rPr lang="en-AU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Verdana" pitchFamily="34" charset="0"/>
                          <a:cs typeface="Verdana" pitchFamily="34" charset="0"/>
                        </a:rPr>
                        <m:t>1</m:t>
                      </m:r>
                      <m:r>
                        <a:rPr lang="en-A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Verdana" pitchFamily="34" charset="0"/>
                          <a:cs typeface="Verdana" pitchFamily="34" charset="0"/>
                        </a:rPr>
                        <m:t>.5</m:t>
                      </m:r>
                      <m:r>
                        <a:rPr lang="en-A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Verdana" pitchFamily="34" charset="0"/>
                          <a:cs typeface="Verdana" pitchFamily="34" charset="0"/>
                        </a:rPr>
                        <m:t>𝑊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ea typeface="Verdana" pitchFamily="34" charset="0"/>
                  <a:cs typeface="Verdana" pitchFamily="34" charset="0"/>
                </a:endParaRPr>
              </a:p>
            </p:txBody>
          </p:sp>
        </mc:Choice>
        <mc:Fallback xmlns="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F940B24F-96D7-1B4F-A58E-B5F3109DE29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2"/>
              </p:nvPr>
            </p:nvSpPr>
            <p:spPr>
              <a:blipFill>
                <a:blip r:embed="rId2"/>
                <a:stretch>
                  <a:fillRect l="-231" t="-311" b="-15528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ontent Placeholder 2"/>
          <p:cNvSpPr txBox="1">
            <a:spLocks/>
          </p:cNvSpPr>
          <p:nvPr/>
        </p:nvSpPr>
        <p:spPr>
          <a:xfrm>
            <a:off x="1981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endParaRPr lang="en-US" sz="2900" dirty="0"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13580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F940B24F-96D7-1B4F-A58E-B5F3109DE294}"/>
                  </a:ext>
                </a:extLst>
              </p:cNvPr>
              <p:cNvSpPr>
                <a:spLocks noGrp="1"/>
              </p:cNvSpPr>
              <p:nvPr>
                <p:ph type="body" idx="12"/>
              </p:nvPr>
            </p:nvSpPr>
            <p:spPr/>
            <p:txBody>
              <a:bodyPr/>
              <a:lstStyle/>
              <a:p>
                <a:pPr>
                  <a:lnSpc>
                    <a:spcPct val="110000"/>
                  </a:lnSpc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latin typeface="Cambria Math" panose="02040503050406030204" pitchFamily="18" charset="0"/>
                          <a:ea typeface="Verdana" pitchFamily="34" charset="0"/>
                          <a:cs typeface="Verdana" pitchFamily="34" charset="0"/>
                        </a:rPr>
                        <m:t>𝑈</m:t>
                      </m:r>
                      <m:r>
                        <a:rPr lang="en-US" sz="2800" i="1" dirty="0">
                          <a:latin typeface="Cambria Math" panose="02040503050406030204" pitchFamily="18" charset="0"/>
                          <a:ea typeface="Verdana" pitchFamily="34" charset="0"/>
                          <a:cs typeface="Verdana" pitchFamily="34" charset="0"/>
                        </a:rPr>
                        <m:t>(</m:t>
                      </m:r>
                      <m:r>
                        <a:rPr lang="en-US" sz="2800" i="1" dirty="0">
                          <a:latin typeface="Cambria Math" panose="02040503050406030204" pitchFamily="18" charset="0"/>
                          <a:ea typeface="Verdana" pitchFamily="34" charset="0"/>
                          <a:cs typeface="Verdana" pitchFamily="34" charset="0"/>
                        </a:rPr>
                        <m:t>𝑥</m:t>
                      </m:r>
                      <m:r>
                        <a:rPr lang="en-US" sz="2800" i="1" dirty="0">
                          <a:latin typeface="Cambria Math" panose="02040503050406030204" pitchFamily="18" charset="0"/>
                          <a:ea typeface="Verdana" pitchFamily="34" charset="0"/>
                          <a:cs typeface="Verdana" pitchFamily="34" charset="0"/>
                        </a:rPr>
                        <m:t>)=</m:t>
                      </m:r>
                      <m:r>
                        <m:rPr>
                          <m:sty m:val="p"/>
                        </m:rPr>
                        <a:rPr lang="en-US" sz="2800" i="1" dirty="0">
                          <a:latin typeface="Cambria Math" panose="02040503050406030204" pitchFamily="18" charset="0"/>
                          <a:ea typeface="Verdana" pitchFamily="34" charset="0"/>
                          <a:cs typeface="Verdana" pitchFamily="34" charset="0"/>
                        </a:rPr>
                        <m:t>ln</m:t>
                      </m:r>
                      <m:r>
                        <a:rPr lang="en-US" sz="2800" i="1" dirty="0">
                          <a:latin typeface="Cambria Math" panose="02040503050406030204" pitchFamily="18" charset="0"/>
                          <a:ea typeface="Verdana" pitchFamily="34" charset="0"/>
                          <a:cs typeface="Verdana" pitchFamily="34" charset="0"/>
                        </a:rPr>
                        <m:t>⁡(</m:t>
                      </m:r>
                      <m:r>
                        <a:rPr lang="en-US" sz="2800" i="1" dirty="0">
                          <a:latin typeface="Cambria Math" panose="02040503050406030204" pitchFamily="18" charset="0"/>
                          <a:ea typeface="Verdana" pitchFamily="34" charset="0"/>
                          <a:cs typeface="Verdana" pitchFamily="34" charset="0"/>
                        </a:rPr>
                        <m:t>𝑥</m:t>
                      </m:r>
                      <m:r>
                        <a:rPr lang="en-US" sz="2800" i="1" dirty="0">
                          <a:latin typeface="Cambria Math" panose="02040503050406030204" pitchFamily="18" charset="0"/>
                          <a:ea typeface="Verdana" pitchFamily="34" charset="0"/>
                          <a:cs typeface="Verdana" pitchFamily="34" charset="0"/>
                        </a:rPr>
                        <m:t>)</m:t>
                      </m:r>
                    </m:oMath>
                  </m:oMathPara>
                </a14:m>
                <a:endParaRPr lang="en-US" sz="2800" dirty="0">
                  <a:ea typeface="Verdana" pitchFamily="34" charset="0"/>
                  <a:cs typeface="Verdana" pitchFamily="34" charset="0"/>
                </a:endParaRPr>
              </a:p>
              <a:p>
                <a:pPr>
                  <a:lnSpc>
                    <a:spcPct val="110000"/>
                  </a:lnSpc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Verdana" pitchFamily="34" charset="0"/>
                          <a:cs typeface="Verdana" pitchFamily="34" charset="0"/>
                        </a:rPr>
                        <m:t>𝑋</m:t>
                      </m:r>
                      <m:r>
                        <a:rPr lang="en-A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Verdana" pitchFamily="34" charset="0"/>
                          <a:cs typeface="Verdana" pitchFamily="34" charset="0"/>
                        </a:rPr>
                        <m:t>=</m:t>
                      </m:r>
                      <m:d>
                        <m:dPr>
                          <m:ctrlPr>
                            <a:rPr lang="en-AU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itchFamily="34" charset="0"/>
                              <a:cs typeface="Verdana" pitchFamily="34" charset="0"/>
                            </a:rPr>
                          </m:ctrlPr>
                        </m:dPr>
                        <m:e>
                          <m:r>
                            <a:rPr lang="en-AU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itchFamily="34" charset="0"/>
                              <a:cs typeface="Verdana" pitchFamily="34" charset="0"/>
                            </a:rPr>
                            <m:t>0.5, 0.5</m:t>
                          </m:r>
                          <m:r>
                            <a:rPr lang="en-AU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itchFamily="34" charset="0"/>
                              <a:cs typeface="Verdana" pitchFamily="34" charset="0"/>
                            </a:rPr>
                            <m:t>𝑊</m:t>
                          </m:r>
                          <m:r>
                            <a:rPr lang="en-AU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itchFamily="34" charset="0"/>
                              <a:cs typeface="Verdana" pitchFamily="34" charset="0"/>
                            </a:rPr>
                            <m:t>;0.5,−0.4</m:t>
                          </m:r>
                          <m:r>
                            <a:rPr lang="en-AU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itchFamily="34" charset="0"/>
                              <a:cs typeface="Verdana" pitchFamily="34" charset="0"/>
                            </a:rPr>
                            <m:t>𝑊</m:t>
                          </m:r>
                        </m:e>
                      </m:d>
                    </m:oMath>
                  </m:oMathPara>
                </a14:m>
                <a:endParaRPr lang="en-AU" sz="28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Verdana" pitchFamily="34" charset="0"/>
                  <a:cs typeface="Verdana" pitchFamily="34" charset="0"/>
                </a:endParaRPr>
              </a:p>
              <a:p>
                <a:pPr lvl="1">
                  <a:lnSpc>
                    <a:spcPct val="110000"/>
                  </a:lnSpc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/>
                        </a:rPr>
                        <m:t>𝐸</m:t>
                      </m:r>
                      <m:r>
                        <a:rPr lang="en-AU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/>
                        </a:rPr>
                        <m:t>[</m:t>
                      </m:r>
                      <m:r>
                        <a:rPr lang="en-AU" sz="2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/>
                        </a:rPr>
                        <m:t>𝑋</m:t>
                      </m:r>
                      <m:r>
                        <a:rPr lang="en-AU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/>
                        </a:rPr>
                        <m:t>] =</m:t>
                      </m:r>
                      <m:nary>
                        <m:naryPr>
                          <m:chr m:val="∑"/>
                          <m:ctrlPr>
                            <a:rPr lang="en-AU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itchFamily="34" charset="0"/>
                              <a:cs typeface="Verdana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AU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itchFamily="34" charset="0"/>
                              <a:cs typeface="Verdana" pitchFamily="34" charset="0"/>
                            </a:rPr>
                            <m:t>𝑖</m:t>
                          </m:r>
                          <m:r>
                            <a:rPr lang="en-AU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itchFamily="34" charset="0"/>
                              <a:cs typeface="Verdana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AU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itchFamily="34" charset="0"/>
                              <a:cs typeface="Verdana" pitchFamily="34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Verdana" pitchFamily="34" charset="0"/>
                                  <a:cs typeface="Verdana" pitchFamily="34" charset="0"/>
                                </a:rPr>
                              </m:ctrlPr>
                            </m:sSubPr>
                            <m:e>
                              <m:r>
                                <a:rPr lang="en-AU" sz="2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Verdana" pitchFamily="34" charset="0"/>
                                  <a:cs typeface="Verdana" pitchFamily="34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AU" sz="2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Verdana" pitchFamily="34" charset="0"/>
                                  <a:cs typeface="Verdana" pitchFamily="34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8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Verdana" pitchFamily="34" charset="0"/>
                                  <a:cs typeface="Verdana" pitchFamily="34" charset="0"/>
                                </a:rPr>
                              </m:ctrlPr>
                            </m:sSubPr>
                            <m:e>
                              <m:r>
                                <a:rPr lang="en-AU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Verdana" pitchFamily="34" charset="0"/>
                                  <a:cs typeface="Verdana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AU" sz="2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Verdana" pitchFamily="34" charset="0"/>
                                  <a:cs typeface="Verdana" pitchFamily="34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ea typeface="Verdana" pitchFamily="34" charset="0"/>
                  <a:cs typeface="Verdana" pitchFamily="34" charset="0"/>
                </a:endParaRPr>
              </a:p>
              <a:p>
                <a:pPr lvl="1">
                  <a:lnSpc>
                    <a:spcPct val="110000"/>
                  </a:lnSpc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Verdana" pitchFamily="34" charset="0"/>
                          <a:cs typeface="Verdana" pitchFamily="34" charset="0"/>
                        </a:rPr>
                        <m:t>            =0.5 </m:t>
                      </m:r>
                      <m:r>
                        <a:rPr lang="en-A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Verdana" pitchFamily="34" charset="0"/>
                        </a:rPr>
                        <m:t>× </m:t>
                      </m:r>
                      <m:r>
                        <a:rPr lang="en-A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Verdana" pitchFamily="34" charset="0"/>
                          <a:cs typeface="Verdana" pitchFamily="34" charset="0"/>
                        </a:rPr>
                        <m:t>0.6</m:t>
                      </m:r>
                      <m:r>
                        <a:rPr lang="en-A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Verdana" pitchFamily="34" charset="0"/>
                          <a:cs typeface="Verdana" pitchFamily="34" charset="0"/>
                        </a:rPr>
                        <m:t>𝑊</m:t>
                      </m:r>
                      <m:r>
                        <a:rPr lang="en-A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Verdana" pitchFamily="34" charset="0"/>
                          <a:cs typeface="Verdana" pitchFamily="34" charset="0"/>
                        </a:rPr>
                        <m:t>+0.5</m:t>
                      </m:r>
                      <m:r>
                        <a:rPr lang="en-AU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Verdana" pitchFamily="34" charset="0"/>
                          <a:cs typeface="Verdana" pitchFamily="34" charset="0"/>
                        </a:rPr>
                        <m:t> </m:t>
                      </m:r>
                      <m:r>
                        <a:rPr lang="en-AU" sz="28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Verdana" pitchFamily="34" charset="0"/>
                          <a:cs typeface="Verdana" pitchFamily="34" charset="0"/>
                        </a:rPr>
                        <m:t>×</m:t>
                      </m:r>
                      <m:r>
                        <a:rPr lang="en-AU" sz="28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Verdana" pitchFamily="34" charset="0"/>
                          <a:cs typeface="Verdana" pitchFamily="34" charset="0"/>
                        </a:rPr>
                        <m:t> </m:t>
                      </m:r>
                      <m:r>
                        <a:rPr lang="en-AU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Verdana" pitchFamily="34" charset="0"/>
                          <a:cs typeface="Verdana" pitchFamily="34" charset="0"/>
                        </a:rPr>
                        <m:t>1</m:t>
                      </m:r>
                      <m:r>
                        <a:rPr lang="en-A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Verdana" pitchFamily="34" charset="0"/>
                          <a:cs typeface="Verdana" pitchFamily="34" charset="0"/>
                        </a:rPr>
                        <m:t>.5</m:t>
                      </m:r>
                      <m:r>
                        <a:rPr lang="en-A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Verdana" pitchFamily="34" charset="0"/>
                          <a:cs typeface="Verdana" pitchFamily="34" charset="0"/>
                        </a:rPr>
                        <m:t>𝑊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ea typeface="Verdana" pitchFamily="34" charset="0"/>
                  <a:cs typeface="Verdana" pitchFamily="34" charset="0"/>
                </a:endParaRPr>
              </a:p>
              <a:p>
                <a:pPr lvl="1">
                  <a:lnSpc>
                    <a:spcPct val="110000"/>
                  </a:lnSpc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Verdana" pitchFamily="34" charset="0"/>
                          <a:cs typeface="Verdana" pitchFamily="34" charset="0"/>
                        </a:rPr>
                        <m:t>           </m:t>
                      </m:r>
                      <m:r>
                        <a:rPr lang="en-A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Verdana" pitchFamily="34" charset="0"/>
                          <a:cs typeface="Verdana" pitchFamily="34" charset="0"/>
                        </a:rPr>
                        <m:t> </m:t>
                      </m:r>
                      <m:r>
                        <a:rPr lang="en-AU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Verdana" pitchFamily="34" charset="0"/>
                          <a:cs typeface="Verdana" pitchFamily="34" charset="0"/>
                        </a:rPr>
                        <m:t>=</m:t>
                      </m:r>
                      <m:r>
                        <a:rPr lang="en-A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Verdana" pitchFamily="34" charset="0"/>
                          <a:cs typeface="Verdana" pitchFamily="34" charset="0"/>
                        </a:rPr>
                        <m:t>0.3</m:t>
                      </m:r>
                      <m:r>
                        <a:rPr lang="en-A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Verdana" pitchFamily="34" charset="0"/>
                          <a:cs typeface="Verdana" pitchFamily="34" charset="0"/>
                        </a:rPr>
                        <m:t>𝑊</m:t>
                      </m:r>
                      <m:r>
                        <a:rPr lang="en-AU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Verdana" pitchFamily="34" charset="0"/>
                          <a:cs typeface="Verdana" pitchFamily="34" charset="0"/>
                        </a:rPr>
                        <m:t>+0.</m:t>
                      </m:r>
                      <m:r>
                        <a:rPr lang="en-A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Verdana" pitchFamily="34" charset="0"/>
                          <a:cs typeface="Verdana" pitchFamily="34" charset="0"/>
                        </a:rPr>
                        <m:t>7</m:t>
                      </m:r>
                      <m:r>
                        <a:rPr lang="en-AU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Verdana" pitchFamily="34" charset="0"/>
                          <a:cs typeface="Verdana" pitchFamily="34" charset="0"/>
                        </a:rPr>
                        <m:t>5</m:t>
                      </m:r>
                      <m:r>
                        <a:rPr lang="en-A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Verdana" pitchFamily="34" charset="0"/>
                          <a:cs typeface="Verdana" pitchFamily="34" charset="0"/>
                        </a:rPr>
                        <m:t>𝑊</m:t>
                      </m:r>
                    </m:oMath>
                  </m:oMathPara>
                </a14:m>
                <a:endParaRPr lang="en-AU" sz="2800" i="1" dirty="0">
                  <a:solidFill>
                    <a:schemeClr val="tx1"/>
                  </a:solidFill>
                  <a:latin typeface="Cambria Math" panose="02040503050406030204" pitchFamily="18" charset="0"/>
                  <a:ea typeface="Verdana" pitchFamily="34" charset="0"/>
                  <a:cs typeface="Verdana" pitchFamily="34" charset="0"/>
                </a:endParaRPr>
              </a:p>
              <a:p>
                <a:pPr>
                  <a:lnSpc>
                    <a:spcPct val="110000"/>
                  </a:lnSpc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sz="2800" i="1" dirty="0">
                          <a:latin typeface="Cambria Math" panose="02040503050406030204" pitchFamily="18" charset="0"/>
                          <a:ea typeface="Verdana" pitchFamily="34" charset="0"/>
                          <a:cs typeface="Verdana" pitchFamily="34" charset="0"/>
                        </a:rPr>
                        <m:t> </m:t>
                      </m:r>
                      <m:r>
                        <a:rPr lang="en-AU" sz="2800" b="0" i="1" dirty="0" smtClean="0">
                          <a:latin typeface="Cambria Math" panose="02040503050406030204" pitchFamily="18" charset="0"/>
                          <a:ea typeface="Verdana" pitchFamily="34" charset="0"/>
                          <a:cs typeface="Verdana" pitchFamily="34" charset="0"/>
                        </a:rPr>
                        <m:t>                 </m:t>
                      </m:r>
                      <m:r>
                        <a:rPr lang="en-AU" sz="2800" i="1" dirty="0">
                          <a:latin typeface="Cambria Math" panose="02040503050406030204" pitchFamily="18" charset="0"/>
                          <a:ea typeface="Verdana" pitchFamily="34" charset="0"/>
                          <a:cs typeface="Verdana" pitchFamily="34" charset="0"/>
                        </a:rPr>
                        <m:t>=</m:t>
                      </m:r>
                      <m:r>
                        <a:rPr lang="en-AU" sz="2800" b="0" i="1" dirty="0" smtClean="0">
                          <a:latin typeface="Cambria Math" panose="02040503050406030204" pitchFamily="18" charset="0"/>
                          <a:ea typeface="Verdana" pitchFamily="34" charset="0"/>
                          <a:cs typeface="Verdana" pitchFamily="34" charset="0"/>
                        </a:rPr>
                        <m:t>1.05</m:t>
                      </m:r>
                      <m:r>
                        <a:rPr lang="en-AU" sz="2800" b="0" i="1" dirty="0" smtClean="0">
                          <a:latin typeface="Cambria Math" panose="02040503050406030204" pitchFamily="18" charset="0"/>
                          <a:ea typeface="Verdana" pitchFamily="34" charset="0"/>
                          <a:cs typeface="Verdana" pitchFamily="34" charset="0"/>
                        </a:rPr>
                        <m:t>𝑊</m:t>
                      </m:r>
                    </m:oMath>
                  </m:oMathPara>
                </a14:m>
                <a:endParaRPr lang="en-AU" sz="2800" dirty="0">
                  <a:solidFill>
                    <a:schemeClr val="tx1"/>
                  </a:solidFill>
                  <a:ea typeface="Verdana" pitchFamily="34" charset="0"/>
                  <a:cs typeface="Verdana" pitchFamily="34" charset="0"/>
                </a:endParaRPr>
              </a:p>
            </p:txBody>
          </p:sp>
        </mc:Choice>
        <mc:Fallback xmlns="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F940B24F-96D7-1B4F-A58E-B5F3109DE29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2"/>
              </p:nvPr>
            </p:nvSpPr>
            <p:spPr>
              <a:blipFill>
                <a:blip r:embed="rId2"/>
                <a:stretch>
                  <a:fillRect l="-810" t="-311" b="-15528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ontent Placeholder 2"/>
          <p:cNvSpPr txBox="1">
            <a:spLocks/>
          </p:cNvSpPr>
          <p:nvPr/>
        </p:nvSpPr>
        <p:spPr>
          <a:xfrm>
            <a:off x="1981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endParaRPr lang="en-US" sz="2900" dirty="0"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32981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F940B24F-96D7-1B4F-A58E-B5F3109DE294}"/>
                  </a:ext>
                </a:extLst>
              </p:cNvPr>
              <p:cNvSpPr>
                <a:spLocks noGrp="1"/>
              </p:cNvSpPr>
              <p:nvPr>
                <p:ph type="body" idx="12"/>
              </p:nvPr>
            </p:nvSpPr>
            <p:spPr/>
            <p:txBody>
              <a:bodyPr/>
              <a:lstStyle/>
              <a:p>
                <a:pPr>
                  <a:lnSpc>
                    <a:spcPct val="110000"/>
                  </a:lnSpc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latin typeface="Cambria Math" panose="02040503050406030204" pitchFamily="18" charset="0"/>
                          <a:ea typeface="Verdana" pitchFamily="34" charset="0"/>
                          <a:cs typeface="Verdana" pitchFamily="34" charset="0"/>
                        </a:rPr>
                        <m:t>𝑈</m:t>
                      </m:r>
                      <m:r>
                        <a:rPr lang="en-US" sz="2800" i="1" dirty="0">
                          <a:latin typeface="Cambria Math" panose="02040503050406030204" pitchFamily="18" charset="0"/>
                          <a:ea typeface="Verdana" pitchFamily="34" charset="0"/>
                          <a:cs typeface="Verdana" pitchFamily="34" charset="0"/>
                        </a:rPr>
                        <m:t>(</m:t>
                      </m:r>
                      <m:r>
                        <a:rPr lang="en-US" sz="2800" i="1" dirty="0">
                          <a:latin typeface="Cambria Math" panose="02040503050406030204" pitchFamily="18" charset="0"/>
                          <a:ea typeface="Verdana" pitchFamily="34" charset="0"/>
                          <a:cs typeface="Verdana" pitchFamily="34" charset="0"/>
                        </a:rPr>
                        <m:t>𝑥</m:t>
                      </m:r>
                      <m:r>
                        <a:rPr lang="en-US" sz="2800" i="1" dirty="0">
                          <a:latin typeface="Cambria Math" panose="02040503050406030204" pitchFamily="18" charset="0"/>
                          <a:ea typeface="Verdana" pitchFamily="34" charset="0"/>
                          <a:cs typeface="Verdana" pitchFamily="34" charset="0"/>
                        </a:rPr>
                        <m:t>)=</m:t>
                      </m:r>
                      <m:r>
                        <m:rPr>
                          <m:sty m:val="p"/>
                        </m:rPr>
                        <a:rPr lang="en-US" sz="2800" i="1" dirty="0">
                          <a:latin typeface="Cambria Math" panose="02040503050406030204" pitchFamily="18" charset="0"/>
                          <a:ea typeface="Verdana" pitchFamily="34" charset="0"/>
                          <a:cs typeface="Verdana" pitchFamily="34" charset="0"/>
                        </a:rPr>
                        <m:t>ln</m:t>
                      </m:r>
                      <m:r>
                        <a:rPr lang="en-US" sz="2800" i="1" dirty="0">
                          <a:latin typeface="Cambria Math" panose="02040503050406030204" pitchFamily="18" charset="0"/>
                          <a:ea typeface="Verdana" pitchFamily="34" charset="0"/>
                          <a:cs typeface="Verdana" pitchFamily="34" charset="0"/>
                        </a:rPr>
                        <m:t>⁡(</m:t>
                      </m:r>
                      <m:r>
                        <a:rPr lang="en-US" sz="2800" i="1" dirty="0">
                          <a:latin typeface="Cambria Math" panose="02040503050406030204" pitchFamily="18" charset="0"/>
                          <a:ea typeface="Verdana" pitchFamily="34" charset="0"/>
                          <a:cs typeface="Verdana" pitchFamily="34" charset="0"/>
                        </a:rPr>
                        <m:t>𝑥</m:t>
                      </m:r>
                      <m:r>
                        <a:rPr lang="en-US" sz="2800" i="1" dirty="0">
                          <a:latin typeface="Cambria Math" panose="02040503050406030204" pitchFamily="18" charset="0"/>
                          <a:ea typeface="Verdana" pitchFamily="34" charset="0"/>
                          <a:cs typeface="Verdana" pitchFamily="34" charset="0"/>
                        </a:rPr>
                        <m:t>)</m:t>
                      </m:r>
                    </m:oMath>
                  </m:oMathPara>
                </a14:m>
                <a:endParaRPr lang="en-US" sz="2800" dirty="0">
                  <a:ea typeface="Verdana" pitchFamily="34" charset="0"/>
                  <a:cs typeface="Verdana" pitchFamily="34" charset="0"/>
                </a:endParaRPr>
              </a:p>
              <a:p>
                <a:pPr>
                  <a:lnSpc>
                    <a:spcPct val="110000"/>
                  </a:lnSpc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Verdana" pitchFamily="34" charset="0"/>
                          <a:cs typeface="Verdana" pitchFamily="34" charset="0"/>
                        </a:rPr>
                        <m:t>𝑋</m:t>
                      </m:r>
                      <m:r>
                        <a:rPr lang="en-A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Verdana" pitchFamily="34" charset="0"/>
                          <a:cs typeface="Verdana" pitchFamily="34" charset="0"/>
                        </a:rPr>
                        <m:t>=</m:t>
                      </m:r>
                      <m:d>
                        <m:dPr>
                          <m:ctrlPr>
                            <a:rPr lang="en-AU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itchFamily="34" charset="0"/>
                              <a:cs typeface="Verdana" pitchFamily="34" charset="0"/>
                            </a:rPr>
                          </m:ctrlPr>
                        </m:dPr>
                        <m:e>
                          <m:r>
                            <a:rPr lang="en-AU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itchFamily="34" charset="0"/>
                              <a:cs typeface="Verdana" pitchFamily="34" charset="0"/>
                            </a:rPr>
                            <m:t>0.5, 0.5</m:t>
                          </m:r>
                          <m:r>
                            <a:rPr lang="en-AU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itchFamily="34" charset="0"/>
                              <a:cs typeface="Verdana" pitchFamily="34" charset="0"/>
                            </a:rPr>
                            <m:t>𝑊</m:t>
                          </m:r>
                          <m:r>
                            <a:rPr lang="en-AU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itchFamily="34" charset="0"/>
                              <a:cs typeface="Verdana" pitchFamily="34" charset="0"/>
                            </a:rPr>
                            <m:t>;0.5,−0.4</m:t>
                          </m:r>
                          <m:r>
                            <a:rPr lang="en-AU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itchFamily="34" charset="0"/>
                              <a:cs typeface="Verdana" pitchFamily="34" charset="0"/>
                            </a:rPr>
                            <m:t>𝑊</m:t>
                          </m:r>
                        </m:e>
                      </m:d>
                      <m:r>
                        <a:rPr lang="en-A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Verdana" pitchFamily="34" charset="0"/>
                          <a:cs typeface="Verdana" pitchFamily="34" charset="0"/>
                        </a:rPr>
                        <m:t> </m:t>
                      </m:r>
                    </m:oMath>
                  </m:oMathPara>
                </a14:m>
                <a:endParaRPr lang="en-AU" sz="28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Verdana" pitchFamily="34" charset="0"/>
                  <a:cs typeface="Verdana" pitchFamily="34" charset="0"/>
                </a:endParaRPr>
              </a:p>
              <a:p>
                <a:pPr>
                  <a:lnSpc>
                    <a:spcPct val="110000"/>
                  </a:lnSpc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/>
                        </a:rPr>
                        <m:t>𝐸</m:t>
                      </m:r>
                      <m:r>
                        <a:rPr lang="en-AU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/>
                        </a:rPr>
                        <m:t>[</m:t>
                      </m:r>
                      <m:r>
                        <a:rPr lang="en-AU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/>
                        </a:rPr>
                        <m:t>𝑈</m:t>
                      </m:r>
                      <m:r>
                        <a:rPr lang="en-AU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/>
                        </a:rPr>
                        <m:t>(</m:t>
                      </m:r>
                      <m:r>
                        <a:rPr lang="en-AU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/>
                        </a:rPr>
                        <m:t>𝑊</m:t>
                      </m:r>
                      <m:r>
                        <a:rPr lang="en-AU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/>
                        </a:rPr>
                        <m:t>+</m:t>
                      </m:r>
                      <m:r>
                        <a:rPr lang="en-AU" sz="2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/>
                        </a:rPr>
                        <m:t>𝑋</m:t>
                      </m:r>
                      <m:r>
                        <a:rPr lang="en-AU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/>
                        </a:rPr>
                        <m:t>)] =</m:t>
                      </m:r>
                      <m:nary>
                        <m:naryPr>
                          <m:chr m:val="∑"/>
                          <m:ctrlPr>
                            <a:rPr lang="en-AU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itchFamily="34" charset="0"/>
                              <a:cs typeface="Verdana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AU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itchFamily="34" charset="0"/>
                              <a:cs typeface="Verdana" pitchFamily="34" charset="0"/>
                            </a:rPr>
                            <m:t>𝑖</m:t>
                          </m:r>
                          <m:r>
                            <a:rPr lang="en-AU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itchFamily="34" charset="0"/>
                              <a:cs typeface="Verdana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AU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itchFamily="34" charset="0"/>
                              <a:cs typeface="Verdana" pitchFamily="34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Verdana" pitchFamily="34" charset="0"/>
                                  <a:cs typeface="Verdana" pitchFamily="34" charset="0"/>
                                </a:rPr>
                              </m:ctrlPr>
                            </m:sSubPr>
                            <m:e>
                              <m:r>
                                <a:rPr lang="en-AU" sz="2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Verdana" pitchFamily="34" charset="0"/>
                                  <a:cs typeface="Verdana" pitchFamily="34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AU" sz="2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Verdana" pitchFamily="34" charset="0"/>
                                  <a:cs typeface="Verdana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AU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itchFamily="34" charset="0"/>
                              <a:cs typeface="Verdana" pitchFamily="34" charset="0"/>
                            </a:rPr>
                            <m:t>𝑈</m:t>
                          </m:r>
                          <m:d>
                            <m:dPr>
                              <m:ctrlPr>
                                <a:rPr lang="en-AU" sz="2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Verdana" pitchFamily="34" charset="0"/>
                                  <a:cs typeface="Verdana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Verdana" pitchFamily="34" charset="0"/>
                                      <a:cs typeface="Verdana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AU" sz="28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Verdana" pitchFamily="34" charset="0"/>
                                      <a:cs typeface="Verdana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AU" sz="28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Verdana" pitchFamily="34" charset="0"/>
                                      <a:cs typeface="Verdana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AU" sz="2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Verdana" pitchFamily="34" charset="0"/>
                                  <a:cs typeface="Verdana" pitchFamily="34" charset="0"/>
                                </a:rPr>
                                <m:t>+</m:t>
                              </m:r>
                              <m:r>
                                <a:rPr lang="en-AU" sz="2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Verdana" pitchFamily="34" charset="0"/>
                                  <a:cs typeface="Verdana" pitchFamily="34" charset="0"/>
                                </a:rPr>
                                <m:t>𝑊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ea typeface="Verdana" pitchFamily="34" charset="0"/>
                  <a:cs typeface="Verdana" pitchFamily="34" charset="0"/>
                </a:endParaRPr>
              </a:p>
            </p:txBody>
          </p:sp>
        </mc:Choice>
        <mc:Fallback xmlns="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F940B24F-96D7-1B4F-A58E-B5F3109DE29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2"/>
              </p:nvPr>
            </p:nvSpPr>
            <p:spPr>
              <a:blipFill>
                <a:blip r:embed="rId2"/>
                <a:stretch>
                  <a:fillRect l="-231" t="-311" b="-15528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ontent Placeholder 2"/>
          <p:cNvSpPr txBox="1">
            <a:spLocks/>
          </p:cNvSpPr>
          <p:nvPr/>
        </p:nvSpPr>
        <p:spPr>
          <a:xfrm>
            <a:off x="1981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endParaRPr lang="en-US" sz="2900" dirty="0"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05274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F940B24F-96D7-1B4F-A58E-B5F3109DE294}"/>
                  </a:ext>
                </a:extLst>
              </p:cNvPr>
              <p:cNvSpPr>
                <a:spLocks noGrp="1"/>
              </p:cNvSpPr>
              <p:nvPr>
                <p:ph type="body" idx="12"/>
              </p:nvPr>
            </p:nvSpPr>
            <p:spPr/>
            <p:txBody>
              <a:bodyPr/>
              <a:lstStyle/>
              <a:p>
                <a:pPr>
                  <a:lnSpc>
                    <a:spcPct val="110000"/>
                  </a:lnSpc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latin typeface="Cambria Math" panose="02040503050406030204" pitchFamily="18" charset="0"/>
                          <a:ea typeface="Verdana" pitchFamily="34" charset="0"/>
                          <a:cs typeface="Verdana" pitchFamily="34" charset="0"/>
                        </a:rPr>
                        <m:t>𝑈</m:t>
                      </m:r>
                      <m:r>
                        <a:rPr lang="en-US" sz="2800" i="1" dirty="0">
                          <a:latin typeface="Cambria Math" panose="02040503050406030204" pitchFamily="18" charset="0"/>
                          <a:ea typeface="Verdana" pitchFamily="34" charset="0"/>
                          <a:cs typeface="Verdana" pitchFamily="34" charset="0"/>
                        </a:rPr>
                        <m:t>(</m:t>
                      </m:r>
                      <m:r>
                        <a:rPr lang="en-US" sz="2800" i="1" dirty="0">
                          <a:latin typeface="Cambria Math" panose="02040503050406030204" pitchFamily="18" charset="0"/>
                          <a:ea typeface="Verdana" pitchFamily="34" charset="0"/>
                          <a:cs typeface="Verdana" pitchFamily="34" charset="0"/>
                        </a:rPr>
                        <m:t>𝑥</m:t>
                      </m:r>
                      <m:r>
                        <a:rPr lang="en-US" sz="2800" i="1" dirty="0">
                          <a:latin typeface="Cambria Math" panose="02040503050406030204" pitchFamily="18" charset="0"/>
                          <a:ea typeface="Verdana" pitchFamily="34" charset="0"/>
                          <a:cs typeface="Verdana" pitchFamily="34" charset="0"/>
                        </a:rPr>
                        <m:t>)=</m:t>
                      </m:r>
                      <m:r>
                        <m:rPr>
                          <m:sty m:val="p"/>
                        </m:rPr>
                        <a:rPr lang="en-US" sz="2800" i="1" dirty="0">
                          <a:latin typeface="Cambria Math" panose="02040503050406030204" pitchFamily="18" charset="0"/>
                          <a:ea typeface="Verdana" pitchFamily="34" charset="0"/>
                          <a:cs typeface="Verdana" pitchFamily="34" charset="0"/>
                        </a:rPr>
                        <m:t>ln</m:t>
                      </m:r>
                      <m:r>
                        <a:rPr lang="en-US" sz="2800" i="1" dirty="0">
                          <a:latin typeface="Cambria Math" panose="02040503050406030204" pitchFamily="18" charset="0"/>
                          <a:ea typeface="Verdana" pitchFamily="34" charset="0"/>
                          <a:cs typeface="Verdana" pitchFamily="34" charset="0"/>
                        </a:rPr>
                        <m:t>⁡(</m:t>
                      </m:r>
                      <m:r>
                        <a:rPr lang="en-US" sz="2800" i="1" dirty="0">
                          <a:latin typeface="Cambria Math" panose="02040503050406030204" pitchFamily="18" charset="0"/>
                          <a:ea typeface="Verdana" pitchFamily="34" charset="0"/>
                          <a:cs typeface="Verdana" pitchFamily="34" charset="0"/>
                        </a:rPr>
                        <m:t>𝑥</m:t>
                      </m:r>
                      <m:r>
                        <a:rPr lang="en-US" sz="2800" i="1" dirty="0">
                          <a:latin typeface="Cambria Math" panose="02040503050406030204" pitchFamily="18" charset="0"/>
                          <a:ea typeface="Verdana" pitchFamily="34" charset="0"/>
                          <a:cs typeface="Verdana" pitchFamily="34" charset="0"/>
                        </a:rPr>
                        <m:t>)</m:t>
                      </m:r>
                    </m:oMath>
                  </m:oMathPara>
                </a14:m>
                <a:endParaRPr lang="en-US" sz="2800" dirty="0">
                  <a:ea typeface="Verdana" pitchFamily="34" charset="0"/>
                  <a:cs typeface="Verdana" pitchFamily="34" charset="0"/>
                </a:endParaRPr>
              </a:p>
              <a:p>
                <a:pPr>
                  <a:lnSpc>
                    <a:spcPct val="110000"/>
                  </a:lnSpc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Verdana" pitchFamily="34" charset="0"/>
                          <a:cs typeface="Verdana" pitchFamily="34" charset="0"/>
                        </a:rPr>
                        <m:t>𝑋</m:t>
                      </m:r>
                      <m:r>
                        <a:rPr lang="en-A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Verdana" pitchFamily="34" charset="0"/>
                          <a:cs typeface="Verdana" pitchFamily="34" charset="0"/>
                        </a:rPr>
                        <m:t>=</m:t>
                      </m:r>
                      <m:d>
                        <m:dPr>
                          <m:ctrlPr>
                            <a:rPr lang="en-AU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itchFamily="34" charset="0"/>
                              <a:cs typeface="Verdana" pitchFamily="34" charset="0"/>
                            </a:rPr>
                          </m:ctrlPr>
                        </m:dPr>
                        <m:e>
                          <m:r>
                            <a:rPr lang="en-AU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itchFamily="34" charset="0"/>
                              <a:cs typeface="Verdana" pitchFamily="34" charset="0"/>
                            </a:rPr>
                            <m:t>0.5, 0.5</m:t>
                          </m:r>
                          <m:r>
                            <a:rPr lang="en-AU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itchFamily="34" charset="0"/>
                              <a:cs typeface="Verdana" pitchFamily="34" charset="0"/>
                            </a:rPr>
                            <m:t>𝑊</m:t>
                          </m:r>
                          <m:r>
                            <a:rPr lang="en-AU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itchFamily="34" charset="0"/>
                              <a:cs typeface="Verdana" pitchFamily="34" charset="0"/>
                            </a:rPr>
                            <m:t>;0.5,−0.4</m:t>
                          </m:r>
                          <m:r>
                            <a:rPr lang="en-AU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itchFamily="34" charset="0"/>
                              <a:cs typeface="Verdana" pitchFamily="34" charset="0"/>
                            </a:rPr>
                            <m:t>𝑊</m:t>
                          </m:r>
                        </m:e>
                      </m:d>
                      <m:r>
                        <a:rPr lang="en-A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Verdana" pitchFamily="34" charset="0"/>
                          <a:cs typeface="Verdana" pitchFamily="34" charset="0"/>
                        </a:rPr>
                        <m:t> </m:t>
                      </m:r>
                    </m:oMath>
                  </m:oMathPara>
                </a14:m>
                <a:endParaRPr lang="en-AU" sz="28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Verdana" pitchFamily="34" charset="0"/>
                  <a:cs typeface="Verdana" pitchFamily="34" charset="0"/>
                </a:endParaRPr>
              </a:p>
              <a:p>
                <a:pPr>
                  <a:lnSpc>
                    <a:spcPct val="110000"/>
                  </a:lnSpc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/>
                        </a:rPr>
                        <m:t>𝐸</m:t>
                      </m:r>
                      <m:r>
                        <a:rPr lang="en-AU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/>
                        </a:rPr>
                        <m:t>[</m:t>
                      </m:r>
                      <m:r>
                        <a:rPr lang="en-AU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/>
                        </a:rPr>
                        <m:t>𝑈</m:t>
                      </m:r>
                      <m:r>
                        <a:rPr lang="en-AU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/>
                        </a:rPr>
                        <m:t>(</m:t>
                      </m:r>
                      <m:r>
                        <a:rPr lang="en-AU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/>
                        </a:rPr>
                        <m:t>𝑊</m:t>
                      </m:r>
                      <m:r>
                        <a:rPr lang="en-AU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/>
                        </a:rPr>
                        <m:t>+</m:t>
                      </m:r>
                      <m:r>
                        <a:rPr lang="en-AU" sz="2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/>
                        </a:rPr>
                        <m:t>𝑋</m:t>
                      </m:r>
                      <m:r>
                        <a:rPr lang="en-AU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/>
                        </a:rPr>
                        <m:t>)] =</m:t>
                      </m:r>
                      <m:nary>
                        <m:naryPr>
                          <m:chr m:val="∑"/>
                          <m:ctrlPr>
                            <a:rPr lang="en-AU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itchFamily="34" charset="0"/>
                              <a:cs typeface="Verdana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AU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itchFamily="34" charset="0"/>
                              <a:cs typeface="Verdana" pitchFamily="34" charset="0"/>
                            </a:rPr>
                            <m:t>𝑖</m:t>
                          </m:r>
                          <m:r>
                            <a:rPr lang="en-AU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itchFamily="34" charset="0"/>
                              <a:cs typeface="Verdana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AU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itchFamily="34" charset="0"/>
                              <a:cs typeface="Verdana" pitchFamily="34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Verdana" pitchFamily="34" charset="0"/>
                                  <a:cs typeface="Verdana" pitchFamily="34" charset="0"/>
                                </a:rPr>
                              </m:ctrlPr>
                            </m:sSubPr>
                            <m:e>
                              <m:r>
                                <a:rPr lang="en-AU" sz="2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Verdana" pitchFamily="34" charset="0"/>
                                  <a:cs typeface="Verdana" pitchFamily="34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AU" sz="2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Verdana" pitchFamily="34" charset="0"/>
                                  <a:cs typeface="Verdana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AU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itchFamily="34" charset="0"/>
                              <a:cs typeface="Verdana" pitchFamily="34" charset="0"/>
                            </a:rPr>
                            <m:t>𝑈</m:t>
                          </m:r>
                          <m:d>
                            <m:dPr>
                              <m:ctrlPr>
                                <a:rPr lang="en-AU" sz="2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Verdana" pitchFamily="34" charset="0"/>
                                  <a:cs typeface="Verdana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Verdana" pitchFamily="34" charset="0"/>
                                      <a:cs typeface="Verdana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AU" sz="28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Verdana" pitchFamily="34" charset="0"/>
                                      <a:cs typeface="Verdana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AU" sz="28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Verdana" pitchFamily="34" charset="0"/>
                                      <a:cs typeface="Verdana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AU" sz="2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Verdana" pitchFamily="34" charset="0"/>
                                  <a:cs typeface="Verdana" pitchFamily="34" charset="0"/>
                                </a:rPr>
                                <m:t>+</m:t>
                              </m:r>
                              <m:r>
                                <a:rPr lang="en-AU" sz="2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Verdana" pitchFamily="34" charset="0"/>
                                  <a:cs typeface="Verdana" pitchFamily="34" charset="0"/>
                                </a:rPr>
                                <m:t>𝑊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ea typeface="Verdana" pitchFamily="34" charset="0"/>
                  <a:cs typeface="Verdana" pitchFamily="34" charset="0"/>
                </a:endParaRPr>
              </a:p>
              <a:p>
                <a:pPr lvl="1">
                  <a:lnSpc>
                    <a:spcPct val="110000"/>
                  </a:lnSpc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Verdana" pitchFamily="34" charset="0"/>
                          <a:cs typeface="Verdana" pitchFamily="34" charset="0"/>
                        </a:rPr>
                        <m:t>                      =0.5 </m:t>
                      </m:r>
                      <m:r>
                        <a:rPr lang="en-A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Verdana" pitchFamily="34" charset="0"/>
                        </a:rPr>
                        <m:t>× </m:t>
                      </m:r>
                      <m:r>
                        <a:rPr lang="en-A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Verdana" pitchFamily="34" charset="0"/>
                          <a:cs typeface="Verdana" pitchFamily="34" charset="0"/>
                        </a:rPr>
                        <m:t>𝑈</m:t>
                      </m:r>
                      <m:d>
                        <m:dPr>
                          <m:ctrlPr>
                            <a:rPr lang="en-AU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itchFamily="34" charset="0"/>
                              <a:cs typeface="Verdana" pitchFamily="34" charset="0"/>
                            </a:rPr>
                          </m:ctrlPr>
                        </m:dPr>
                        <m:e>
                          <m:r>
                            <a:rPr lang="en-AU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itchFamily="34" charset="0"/>
                              <a:cs typeface="Verdana" pitchFamily="34" charset="0"/>
                            </a:rPr>
                            <m:t>0.6</m:t>
                          </m:r>
                          <m:r>
                            <a:rPr lang="en-AU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itchFamily="34" charset="0"/>
                              <a:cs typeface="Verdana" pitchFamily="34" charset="0"/>
                            </a:rPr>
                            <m:t>𝑊</m:t>
                          </m:r>
                        </m:e>
                      </m:d>
                      <m:r>
                        <a:rPr lang="en-A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Verdana" pitchFamily="34" charset="0"/>
                          <a:cs typeface="Verdana" pitchFamily="34" charset="0"/>
                        </a:rPr>
                        <m:t>+0.5</m:t>
                      </m:r>
                      <m:r>
                        <a:rPr lang="en-A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Verdana" pitchFamily="34" charset="0"/>
                        </a:rPr>
                        <m:t>×</m:t>
                      </m:r>
                      <m:r>
                        <a:rPr lang="en-AU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Verdana" pitchFamily="34" charset="0"/>
                          <a:cs typeface="Verdana" pitchFamily="34" charset="0"/>
                        </a:rPr>
                        <m:t>𝑈</m:t>
                      </m:r>
                      <m:d>
                        <m:dPr>
                          <m:ctrlP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itchFamily="34" charset="0"/>
                              <a:cs typeface="Verdana" pitchFamily="34" charset="0"/>
                            </a:rPr>
                          </m:ctrlPr>
                        </m:dPr>
                        <m:e>
                          <m:r>
                            <a:rPr lang="en-AU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itchFamily="34" charset="0"/>
                              <a:cs typeface="Verdana" pitchFamily="34" charset="0"/>
                            </a:rPr>
                            <m:t>1.5</m:t>
                          </m:r>
                          <m:r>
                            <a:rPr lang="en-AU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itchFamily="34" charset="0"/>
                              <a:cs typeface="Verdana" pitchFamily="34" charset="0"/>
                            </a:rPr>
                            <m:t>𝑊</m:t>
                          </m:r>
                        </m:e>
                      </m:d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ea typeface="Verdana" pitchFamily="34" charset="0"/>
                  <a:cs typeface="Verdana" pitchFamily="34" charset="0"/>
                </a:endParaRPr>
              </a:p>
            </p:txBody>
          </p:sp>
        </mc:Choice>
        <mc:Fallback xmlns="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F940B24F-96D7-1B4F-A58E-B5F3109DE29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2"/>
              </p:nvPr>
            </p:nvSpPr>
            <p:spPr>
              <a:blipFill>
                <a:blip r:embed="rId2"/>
                <a:stretch>
                  <a:fillRect l="-231" t="-311" b="-15528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ontent Placeholder 2"/>
          <p:cNvSpPr txBox="1">
            <a:spLocks/>
          </p:cNvSpPr>
          <p:nvPr/>
        </p:nvSpPr>
        <p:spPr>
          <a:xfrm>
            <a:off x="1981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endParaRPr lang="en-US" sz="2900" dirty="0"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86879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F940B24F-96D7-1B4F-A58E-B5F3109DE294}"/>
                  </a:ext>
                </a:extLst>
              </p:cNvPr>
              <p:cNvSpPr>
                <a:spLocks noGrp="1"/>
              </p:cNvSpPr>
              <p:nvPr>
                <p:ph type="body" idx="12"/>
              </p:nvPr>
            </p:nvSpPr>
            <p:spPr/>
            <p:txBody>
              <a:bodyPr/>
              <a:lstStyle/>
              <a:p>
                <a:pPr>
                  <a:lnSpc>
                    <a:spcPct val="110000"/>
                  </a:lnSpc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latin typeface="Cambria Math" panose="02040503050406030204" pitchFamily="18" charset="0"/>
                          <a:ea typeface="Verdana" pitchFamily="34" charset="0"/>
                          <a:cs typeface="Verdana" pitchFamily="34" charset="0"/>
                        </a:rPr>
                        <m:t>𝑈</m:t>
                      </m:r>
                      <m:r>
                        <a:rPr lang="en-US" sz="2800" i="1" dirty="0">
                          <a:latin typeface="Cambria Math" panose="02040503050406030204" pitchFamily="18" charset="0"/>
                          <a:ea typeface="Verdana" pitchFamily="34" charset="0"/>
                          <a:cs typeface="Verdana" pitchFamily="34" charset="0"/>
                        </a:rPr>
                        <m:t>(</m:t>
                      </m:r>
                      <m:r>
                        <a:rPr lang="en-US" sz="2800" i="1" dirty="0">
                          <a:latin typeface="Cambria Math" panose="02040503050406030204" pitchFamily="18" charset="0"/>
                          <a:ea typeface="Verdana" pitchFamily="34" charset="0"/>
                          <a:cs typeface="Verdana" pitchFamily="34" charset="0"/>
                        </a:rPr>
                        <m:t>𝑥</m:t>
                      </m:r>
                      <m:r>
                        <a:rPr lang="en-US" sz="2800" i="1" dirty="0">
                          <a:latin typeface="Cambria Math" panose="02040503050406030204" pitchFamily="18" charset="0"/>
                          <a:ea typeface="Verdana" pitchFamily="34" charset="0"/>
                          <a:cs typeface="Verdana" pitchFamily="34" charset="0"/>
                        </a:rPr>
                        <m:t>)=</m:t>
                      </m:r>
                      <m:r>
                        <m:rPr>
                          <m:sty m:val="p"/>
                        </m:rPr>
                        <a:rPr lang="en-US" sz="2800" i="1" dirty="0">
                          <a:latin typeface="Cambria Math" panose="02040503050406030204" pitchFamily="18" charset="0"/>
                          <a:ea typeface="Verdana" pitchFamily="34" charset="0"/>
                          <a:cs typeface="Verdana" pitchFamily="34" charset="0"/>
                        </a:rPr>
                        <m:t>ln</m:t>
                      </m:r>
                      <m:r>
                        <a:rPr lang="en-US" sz="2800" i="1" dirty="0">
                          <a:latin typeface="Cambria Math" panose="02040503050406030204" pitchFamily="18" charset="0"/>
                          <a:ea typeface="Verdana" pitchFamily="34" charset="0"/>
                          <a:cs typeface="Verdana" pitchFamily="34" charset="0"/>
                        </a:rPr>
                        <m:t>⁡(</m:t>
                      </m:r>
                      <m:r>
                        <a:rPr lang="en-US" sz="2800" i="1" dirty="0">
                          <a:latin typeface="Cambria Math" panose="02040503050406030204" pitchFamily="18" charset="0"/>
                          <a:ea typeface="Verdana" pitchFamily="34" charset="0"/>
                          <a:cs typeface="Verdana" pitchFamily="34" charset="0"/>
                        </a:rPr>
                        <m:t>𝑥</m:t>
                      </m:r>
                      <m:r>
                        <a:rPr lang="en-US" sz="2800" i="1" dirty="0">
                          <a:latin typeface="Cambria Math" panose="02040503050406030204" pitchFamily="18" charset="0"/>
                          <a:ea typeface="Verdana" pitchFamily="34" charset="0"/>
                          <a:cs typeface="Verdana" pitchFamily="34" charset="0"/>
                        </a:rPr>
                        <m:t>)</m:t>
                      </m:r>
                    </m:oMath>
                  </m:oMathPara>
                </a14:m>
                <a:endParaRPr lang="en-US" sz="2800" dirty="0">
                  <a:ea typeface="Verdana" pitchFamily="34" charset="0"/>
                  <a:cs typeface="Verdana" pitchFamily="34" charset="0"/>
                </a:endParaRPr>
              </a:p>
              <a:p>
                <a:pPr>
                  <a:lnSpc>
                    <a:spcPct val="110000"/>
                  </a:lnSpc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Verdana" pitchFamily="34" charset="0"/>
                          <a:cs typeface="Verdana" pitchFamily="34" charset="0"/>
                        </a:rPr>
                        <m:t>𝑋</m:t>
                      </m:r>
                      <m:r>
                        <a:rPr lang="en-A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Verdana" pitchFamily="34" charset="0"/>
                          <a:cs typeface="Verdana" pitchFamily="34" charset="0"/>
                        </a:rPr>
                        <m:t>=</m:t>
                      </m:r>
                      <m:d>
                        <m:dPr>
                          <m:ctrlPr>
                            <a:rPr lang="en-AU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itchFamily="34" charset="0"/>
                              <a:cs typeface="Verdana" pitchFamily="34" charset="0"/>
                            </a:rPr>
                          </m:ctrlPr>
                        </m:dPr>
                        <m:e>
                          <m:r>
                            <a:rPr lang="en-AU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itchFamily="34" charset="0"/>
                              <a:cs typeface="Verdana" pitchFamily="34" charset="0"/>
                            </a:rPr>
                            <m:t>0.5, 0.5</m:t>
                          </m:r>
                          <m:r>
                            <a:rPr lang="en-AU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itchFamily="34" charset="0"/>
                              <a:cs typeface="Verdana" pitchFamily="34" charset="0"/>
                            </a:rPr>
                            <m:t>𝑊</m:t>
                          </m:r>
                          <m:r>
                            <a:rPr lang="en-AU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itchFamily="34" charset="0"/>
                              <a:cs typeface="Verdana" pitchFamily="34" charset="0"/>
                            </a:rPr>
                            <m:t>;0.5,−0.4</m:t>
                          </m:r>
                          <m:r>
                            <a:rPr lang="en-AU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itchFamily="34" charset="0"/>
                              <a:cs typeface="Verdana" pitchFamily="34" charset="0"/>
                            </a:rPr>
                            <m:t>𝑊</m:t>
                          </m:r>
                        </m:e>
                      </m:d>
                      <m:r>
                        <a:rPr lang="en-A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Verdana" pitchFamily="34" charset="0"/>
                          <a:cs typeface="Verdana" pitchFamily="34" charset="0"/>
                        </a:rPr>
                        <m:t> </m:t>
                      </m:r>
                    </m:oMath>
                  </m:oMathPara>
                </a14:m>
                <a:endParaRPr lang="en-AU" sz="28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Verdana" pitchFamily="34" charset="0"/>
                  <a:cs typeface="Verdana" pitchFamily="34" charset="0"/>
                </a:endParaRPr>
              </a:p>
              <a:p>
                <a:pPr>
                  <a:lnSpc>
                    <a:spcPct val="110000"/>
                  </a:lnSpc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/>
                        </a:rPr>
                        <m:t>𝐸</m:t>
                      </m:r>
                      <m:r>
                        <a:rPr lang="en-AU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/>
                        </a:rPr>
                        <m:t>[</m:t>
                      </m:r>
                      <m:r>
                        <a:rPr lang="en-AU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/>
                        </a:rPr>
                        <m:t>𝑈</m:t>
                      </m:r>
                      <m:r>
                        <a:rPr lang="en-AU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/>
                        </a:rPr>
                        <m:t>(</m:t>
                      </m:r>
                      <m:r>
                        <a:rPr lang="en-AU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/>
                        </a:rPr>
                        <m:t>𝑊</m:t>
                      </m:r>
                      <m:r>
                        <a:rPr lang="en-AU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/>
                        </a:rPr>
                        <m:t>+</m:t>
                      </m:r>
                      <m:r>
                        <a:rPr lang="en-AU" sz="2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/>
                        </a:rPr>
                        <m:t>𝑋</m:t>
                      </m:r>
                      <m:r>
                        <a:rPr lang="en-AU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/>
                        </a:rPr>
                        <m:t>)] =</m:t>
                      </m:r>
                      <m:nary>
                        <m:naryPr>
                          <m:chr m:val="∑"/>
                          <m:ctrlPr>
                            <a:rPr lang="en-AU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itchFamily="34" charset="0"/>
                              <a:cs typeface="Verdana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AU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itchFamily="34" charset="0"/>
                              <a:cs typeface="Verdana" pitchFamily="34" charset="0"/>
                            </a:rPr>
                            <m:t>𝑖</m:t>
                          </m:r>
                          <m:r>
                            <a:rPr lang="en-AU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itchFamily="34" charset="0"/>
                              <a:cs typeface="Verdana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AU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itchFamily="34" charset="0"/>
                              <a:cs typeface="Verdana" pitchFamily="34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Verdana" pitchFamily="34" charset="0"/>
                                  <a:cs typeface="Verdana" pitchFamily="34" charset="0"/>
                                </a:rPr>
                              </m:ctrlPr>
                            </m:sSubPr>
                            <m:e>
                              <m:r>
                                <a:rPr lang="en-AU" sz="2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Verdana" pitchFamily="34" charset="0"/>
                                  <a:cs typeface="Verdana" pitchFamily="34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AU" sz="2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Verdana" pitchFamily="34" charset="0"/>
                                  <a:cs typeface="Verdana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AU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itchFamily="34" charset="0"/>
                              <a:cs typeface="Verdana" pitchFamily="34" charset="0"/>
                            </a:rPr>
                            <m:t>𝑈</m:t>
                          </m:r>
                          <m:d>
                            <m:dPr>
                              <m:ctrlPr>
                                <a:rPr lang="en-AU" sz="2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Verdana" pitchFamily="34" charset="0"/>
                                  <a:cs typeface="Verdana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Verdana" pitchFamily="34" charset="0"/>
                                      <a:cs typeface="Verdana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AU" sz="28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Verdana" pitchFamily="34" charset="0"/>
                                      <a:cs typeface="Verdana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AU" sz="28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Verdana" pitchFamily="34" charset="0"/>
                                      <a:cs typeface="Verdana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AU" sz="2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Verdana" pitchFamily="34" charset="0"/>
                                  <a:cs typeface="Verdana" pitchFamily="34" charset="0"/>
                                </a:rPr>
                                <m:t>+</m:t>
                              </m:r>
                              <m:r>
                                <a:rPr lang="en-AU" sz="2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Verdana" pitchFamily="34" charset="0"/>
                                  <a:cs typeface="Verdana" pitchFamily="34" charset="0"/>
                                </a:rPr>
                                <m:t>𝑊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ea typeface="Verdana" pitchFamily="34" charset="0"/>
                  <a:cs typeface="Verdana" pitchFamily="34" charset="0"/>
                </a:endParaRPr>
              </a:p>
              <a:p>
                <a:pPr lvl="1">
                  <a:lnSpc>
                    <a:spcPct val="110000"/>
                  </a:lnSpc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Verdana" pitchFamily="34" charset="0"/>
                          <a:cs typeface="Verdana" pitchFamily="34" charset="0"/>
                        </a:rPr>
                        <m:t>                      =0.5 </m:t>
                      </m:r>
                      <m:r>
                        <a:rPr lang="en-A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Verdana" pitchFamily="34" charset="0"/>
                        </a:rPr>
                        <m:t>× </m:t>
                      </m:r>
                      <m:r>
                        <a:rPr lang="en-A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Verdana" pitchFamily="34" charset="0"/>
                          <a:cs typeface="Verdana" pitchFamily="34" charset="0"/>
                        </a:rPr>
                        <m:t>𝑈</m:t>
                      </m:r>
                      <m:d>
                        <m:dPr>
                          <m:ctrlPr>
                            <a:rPr lang="en-AU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itchFamily="34" charset="0"/>
                              <a:cs typeface="Verdana" pitchFamily="34" charset="0"/>
                            </a:rPr>
                          </m:ctrlPr>
                        </m:dPr>
                        <m:e>
                          <m:r>
                            <a:rPr lang="en-AU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itchFamily="34" charset="0"/>
                              <a:cs typeface="Verdana" pitchFamily="34" charset="0"/>
                            </a:rPr>
                            <m:t>0.6</m:t>
                          </m:r>
                          <m:r>
                            <a:rPr lang="en-AU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itchFamily="34" charset="0"/>
                              <a:cs typeface="Verdana" pitchFamily="34" charset="0"/>
                            </a:rPr>
                            <m:t>𝑊</m:t>
                          </m:r>
                        </m:e>
                      </m:d>
                      <m:r>
                        <a:rPr lang="en-A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Verdana" pitchFamily="34" charset="0"/>
                          <a:cs typeface="Verdana" pitchFamily="34" charset="0"/>
                        </a:rPr>
                        <m:t>+0.5</m:t>
                      </m:r>
                      <m:r>
                        <a:rPr lang="en-A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Verdana" pitchFamily="34" charset="0"/>
                        </a:rPr>
                        <m:t>×</m:t>
                      </m:r>
                      <m:r>
                        <a:rPr lang="en-AU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Verdana" pitchFamily="34" charset="0"/>
                          <a:cs typeface="Verdana" pitchFamily="34" charset="0"/>
                        </a:rPr>
                        <m:t>𝑈</m:t>
                      </m:r>
                      <m:d>
                        <m:dPr>
                          <m:ctrlP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itchFamily="34" charset="0"/>
                              <a:cs typeface="Verdana" pitchFamily="34" charset="0"/>
                            </a:rPr>
                          </m:ctrlPr>
                        </m:dPr>
                        <m:e>
                          <m:r>
                            <a:rPr lang="en-AU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itchFamily="34" charset="0"/>
                              <a:cs typeface="Verdana" pitchFamily="34" charset="0"/>
                            </a:rPr>
                            <m:t>1.5</m:t>
                          </m:r>
                          <m:r>
                            <a:rPr lang="en-AU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itchFamily="34" charset="0"/>
                              <a:cs typeface="Verdana" pitchFamily="34" charset="0"/>
                            </a:rPr>
                            <m:t>𝑊</m:t>
                          </m:r>
                        </m:e>
                      </m:d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ea typeface="Verdana" pitchFamily="34" charset="0"/>
                  <a:cs typeface="Verdana" pitchFamily="34" charset="0"/>
                </a:endParaRPr>
              </a:p>
              <a:p>
                <a:pPr>
                  <a:lnSpc>
                    <a:spcPct val="110000"/>
                  </a:lnSpc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Verdana" pitchFamily="34" charset="0"/>
                          <a:cs typeface="Verdana" pitchFamily="34" charset="0"/>
                        </a:rPr>
                        <m:t>                            </m:t>
                      </m:r>
                      <m:r>
                        <a:rPr lang="en-AU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Verdana" pitchFamily="34" charset="0"/>
                          <a:cs typeface="Verdana" pitchFamily="34" charset="0"/>
                        </a:rPr>
                        <m:t>=0.5</m:t>
                      </m:r>
                      <m:r>
                        <a:rPr lang="en-AU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Verdana" pitchFamily="34" charset="0"/>
                        </a:rPr>
                        <m:t>×</m:t>
                      </m:r>
                      <m:r>
                        <m:rPr>
                          <m:sty m:val="p"/>
                        </m:rPr>
                        <a:rPr lang="en-AU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Verdana" pitchFamily="34" charset="0"/>
                          <a:cs typeface="Verdana" pitchFamily="34" charset="0"/>
                        </a:rPr>
                        <m:t>ln</m:t>
                      </m:r>
                      <m:d>
                        <m:dPr>
                          <m:ctrlP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itchFamily="34" charset="0"/>
                              <a:cs typeface="Verdana" pitchFamily="34" charset="0"/>
                            </a:rPr>
                          </m:ctrlPr>
                        </m:dPr>
                        <m:e>
                          <m:r>
                            <a:rPr lang="en-AU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itchFamily="34" charset="0"/>
                              <a:cs typeface="Verdana" pitchFamily="34" charset="0"/>
                            </a:rPr>
                            <m:t>0.6</m:t>
                          </m:r>
                        </m:e>
                      </m:d>
                      <m:r>
                        <a:rPr lang="en-AU" sz="2800" i="1">
                          <a:latin typeface="Cambria Math" panose="02040503050406030204" pitchFamily="18" charset="0"/>
                          <a:ea typeface="Verdana" pitchFamily="34" charset="0"/>
                          <a:cs typeface="Verdana" pitchFamily="34" charset="0"/>
                        </a:rPr>
                        <m:t>+</m:t>
                      </m:r>
                      <m:r>
                        <a:rPr lang="en-AU" sz="2800" b="0" i="1" smtClean="0">
                          <a:latin typeface="Cambria Math" panose="02040503050406030204" pitchFamily="18" charset="0"/>
                          <a:ea typeface="Verdana" pitchFamily="34" charset="0"/>
                          <a:cs typeface="Verdana" pitchFamily="34" charset="0"/>
                        </a:rPr>
                        <m:t>0.5</m:t>
                      </m:r>
                      <m:r>
                        <a:rPr lang="en-AU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Verdana" pitchFamily="34" charset="0"/>
                        </a:rPr>
                        <m:t>×</m:t>
                      </m:r>
                      <m:r>
                        <m:rPr>
                          <m:sty m:val="p"/>
                        </m:rPr>
                        <a:rPr lang="en-AU" sz="2800" i="0">
                          <a:latin typeface="Cambria Math" panose="02040503050406030204" pitchFamily="18" charset="0"/>
                          <a:ea typeface="Verdana" pitchFamily="34" charset="0"/>
                          <a:cs typeface="Verdana" pitchFamily="34" charset="0"/>
                        </a:rPr>
                        <m:t>ln</m:t>
                      </m:r>
                      <m:d>
                        <m:dPr>
                          <m:ctrlPr>
                            <a:rPr lang="en-AU" sz="2800" i="1">
                              <a:latin typeface="Cambria Math" panose="02040503050406030204" pitchFamily="18" charset="0"/>
                              <a:ea typeface="Verdana" pitchFamily="34" charset="0"/>
                              <a:cs typeface="Verdana" pitchFamily="34" charset="0"/>
                            </a:rPr>
                          </m:ctrlPr>
                        </m:dPr>
                        <m:e>
                          <m:r>
                            <a:rPr lang="en-AU" sz="2800" b="0" i="1" smtClean="0">
                              <a:latin typeface="Cambria Math" panose="02040503050406030204" pitchFamily="18" charset="0"/>
                              <a:ea typeface="Verdana" pitchFamily="34" charset="0"/>
                              <a:cs typeface="Verdana" pitchFamily="34" charset="0"/>
                            </a:rPr>
                            <m:t>𝑊</m:t>
                          </m:r>
                        </m:e>
                      </m:d>
                      <m:r>
                        <a:rPr lang="en-AU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Verdana" pitchFamily="34" charset="0"/>
                          <a:cs typeface="Verdana" pitchFamily="34" charset="0"/>
                        </a:rPr>
                        <m:t>+0.5</m:t>
                      </m:r>
                      <m:r>
                        <a:rPr lang="en-AU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Verdana" pitchFamily="34" charset="0"/>
                        </a:rPr>
                        <m:t>×</m:t>
                      </m:r>
                      <m:r>
                        <m:rPr>
                          <m:sty m:val="p"/>
                        </m:rPr>
                        <a:rPr lang="en-AU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Verdana" pitchFamily="34" charset="0"/>
                          <a:cs typeface="Verdana" pitchFamily="34" charset="0"/>
                        </a:rPr>
                        <m:t>ln</m:t>
                      </m:r>
                      <m:d>
                        <m:dPr>
                          <m:ctrlP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itchFamily="34" charset="0"/>
                              <a:cs typeface="Verdana" pitchFamily="34" charset="0"/>
                            </a:rPr>
                          </m:ctrlPr>
                        </m:dPr>
                        <m:e>
                          <m:r>
                            <a:rPr lang="en-AU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itchFamily="34" charset="0"/>
                              <a:cs typeface="Verdana" pitchFamily="34" charset="0"/>
                            </a:rPr>
                            <m:t>1.5</m:t>
                          </m:r>
                        </m:e>
                      </m:d>
                      <m:r>
                        <a:rPr lang="en-AU" sz="2800" i="1">
                          <a:latin typeface="Cambria Math" panose="02040503050406030204" pitchFamily="18" charset="0"/>
                          <a:ea typeface="Verdana" pitchFamily="34" charset="0"/>
                          <a:cs typeface="Verdana" pitchFamily="34" charset="0"/>
                        </a:rPr>
                        <m:t>+</m:t>
                      </m:r>
                      <m:r>
                        <a:rPr lang="en-AU" sz="2800" b="0" i="1" smtClean="0">
                          <a:latin typeface="Cambria Math" panose="02040503050406030204" pitchFamily="18" charset="0"/>
                          <a:ea typeface="Verdana" pitchFamily="34" charset="0"/>
                          <a:cs typeface="Verdana" pitchFamily="34" charset="0"/>
                        </a:rPr>
                        <m:t>0.5</m:t>
                      </m:r>
                      <m:r>
                        <a:rPr lang="en-AU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Verdana" pitchFamily="34" charset="0"/>
                        </a:rPr>
                        <m:t>×</m:t>
                      </m:r>
                      <m:r>
                        <m:rPr>
                          <m:sty m:val="p"/>
                        </m:rPr>
                        <a:rPr lang="en-AU" sz="2800" i="0">
                          <a:latin typeface="Cambria Math" panose="02040503050406030204" pitchFamily="18" charset="0"/>
                          <a:ea typeface="Verdana" pitchFamily="34" charset="0"/>
                          <a:cs typeface="Verdana" pitchFamily="34" charset="0"/>
                        </a:rPr>
                        <m:t>ln</m:t>
                      </m:r>
                      <m:d>
                        <m:dPr>
                          <m:ctrlPr>
                            <a:rPr lang="en-AU" sz="2800" i="1">
                              <a:latin typeface="Cambria Math" panose="02040503050406030204" pitchFamily="18" charset="0"/>
                              <a:ea typeface="Verdana" pitchFamily="34" charset="0"/>
                              <a:cs typeface="Verdana" pitchFamily="34" charset="0"/>
                            </a:rPr>
                          </m:ctrlPr>
                        </m:dPr>
                        <m:e>
                          <m:r>
                            <a:rPr lang="en-AU" sz="2800" b="0" i="1" smtClean="0">
                              <a:latin typeface="Cambria Math" panose="02040503050406030204" pitchFamily="18" charset="0"/>
                              <a:ea typeface="Verdana" pitchFamily="34" charset="0"/>
                              <a:cs typeface="Verdana" pitchFamily="34" charset="0"/>
                            </a:rPr>
                            <m:t>𝑊</m:t>
                          </m:r>
                        </m:e>
                      </m:d>
                    </m:oMath>
                  </m:oMathPara>
                </a14:m>
                <a:endParaRPr lang="en-AU" sz="2800" dirty="0">
                  <a:solidFill>
                    <a:schemeClr val="tx1"/>
                  </a:solidFill>
                  <a:ea typeface="Verdana" pitchFamily="34" charset="0"/>
                  <a:cs typeface="Verdana" pitchFamily="34" charset="0"/>
                </a:endParaRPr>
              </a:p>
            </p:txBody>
          </p:sp>
        </mc:Choice>
        <mc:Fallback xmlns="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F940B24F-96D7-1B4F-A58E-B5F3109DE29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2"/>
              </p:nvPr>
            </p:nvSpPr>
            <p:spPr>
              <a:blipFill>
                <a:blip r:embed="rId2"/>
                <a:stretch>
                  <a:fillRect l="-463" t="-311" b="-15528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ontent Placeholder 2"/>
          <p:cNvSpPr txBox="1">
            <a:spLocks/>
          </p:cNvSpPr>
          <p:nvPr/>
        </p:nvSpPr>
        <p:spPr>
          <a:xfrm>
            <a:off x="1981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endParaRPr lang="en-US" sz="2900" dirty="0"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88074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F940B24F-96D7-1B4F-A58E-B5F3109DE294}"/>
                  </a:ext>
                </a:extLst>
              </p:cNvPr>
              <p:cNvSpPr>
                <a:spLocks noGrp="1"/>
              </p:cNvSpPr>
              <p:nvPr>
                <p:ph type="body" idx="12"/>
              </p:nvPr>
            </p:nvSpPr>
            <p:spPr/>
            <p:txBody>
              <a:bodyPr/>
              <a:lstStyle/>
              <a:p>
                <a:pPr>
                  <a:lnSpc>
                    <a:spcPct val="110000"/>
                  </a:lnSpc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latin typeface="Cambria Math" panose="02040503050406030204" pitchFamily="18" charset="0"/>
                          <a:ea typeface="Verdana" pitchFamily="34" charset="0"/>
                          <a:cs typeface="Verdana" pitchFamily="34" charset="0"/>
                        </a:rPr>
                        <m:t>𝑈</m:t>
                      </m:r>
                      <m:r>
                        <a:rPr lang="en-US" sz="2800" i="1" dirty="0">
                          <a:latin typeface="Cambria Math" panose="02040503050406030204" pitchFamily="18" charset="0"/>
                          <a:ea typeface="Verdana" pitchFamily="34" charset="0"/>
                          <a:cs typeface="Verdana" pitchFamily="34" charset="0"/>
                        </a:rPr>
                        <m:t>(</m:t>
                      </m:r>
                      <m:r>
                        <a:rPr lang="en-US" sz="2800" i="1" dirty="0">
                          <a:latin typeface="Cambria Math" panose="02040503050406030204" pitchFamily="18" charset="0"/>
                          <a:ea typeface="Verdana" pitchFamily="34" charset="0"/>
                          <a:cs typeface="Verdana" pitchFamily="34" charset="0"/>
                        </a:rPr>
                        <m:t>𝑥</m:t>
                      </m:r>
                      <m:r>
                        <a:rPr lang="en-US" sz="2800" i="1" dirty="0">
                          <a:latin typeface="Cambria Math" panose="02040503050406030204" pitchFamily="18" charset="0"/>
                          <a:ea typeface="Verdana" pitchFamily="34" charset="0"/>
                          <a:cs typeface="Verdana" pitchFamily="34" charset="0"/>
                        </a:rPr>
                        <m:t>)=</m:t>
                      </m:r>
                      <m:r>
                        <m:rPr>
                          <m:sty m:val="p"/>
                        </m:rPr>
                        <a:rPr lang="en-US" sz="2800" i="1" dirty="0">
                          <a:latin typeface="Cambria Math" panose="02040503050406030204" pitchFamily="18" charset="0"/>
                          <a:ea typeface="Verdana" pitchFamily="34" charset="0"/>
                          <a:cs typeface="Verdana" pitchFamily="34" charset="0"/>
                        </a:rPr>
                        <m:t>ln</m:t>
                      </m:r>
                      <m:r>
                        <a:rPr lang="en-US" sz="2800" i="1" dirty="0">
                          <a:latin typeface="Cambria Math" panose="02040503050406030204" pitchFamily="18" charset="0"/>
                          <a:ea typeface="Verdana" pitchFamily="34" charset="0"/>
                          <a:cs typeface="Verdana" pitchFamily="34" charset="0"/>
                        </a:rPr>
                        <m:t>⁡(</m:t>
                      </m:r>
                      <m:r>
                        <a:rPr lang="en-US" sz="2800" i="1" dirty="0">
                          <a:latin typeface="Cambria Math" panose="02040503050406030204" pitchFamily="18" charset="0"/>
                          <a:ea typeface="Verdana" pitchFamily="34" charset="0"/>
                          <a:cs typeface="Verdana" pitchFamily="34" charset="0"/>
                        </a:rPr>
                        <m:t>𝑥</m:t>
                      </m:r>
                      <m:r>
                        <a:rPr lang="en-US" sz="2800" i="1" dirty="0">
                          <a:latin typeface="Cambria Math" panose="02040503050406030204" pitchFamily="18" charset="0"/>
                          <a:ea typeface="Verdana" pitchFamily="34" charset="0"/>
                          <a:cs typeface="Verdana" pitchFamily="34" charset="0"/>
                        </a:rPr>
                        <m:t>)</m:t>
                      </m:r>
                    </m:oMath>
                  </m:oMathPara>
                </a14:m>
                <a:endParaRPr lang="en-US" sz="2800" dirty="0">
                  <a:ea typeface="Verdana" pitchFamily="34" charset="0"/>
                  <a:cs typeface="Verdana" pitchFamily="34" charset="0"/>
                </a:endParaRPr>
              </a:p>
              <a:p>
                <a:pPr>
                  <a:lnSpc>
                    <a:spcPct val="110000"/>
                  </a:lnSpc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Verdana" pitchFamily="34" charset="0"/>
                          <a:cs typeface="Verdana" pitchFamily="34" charset="0"/>
                        </a:rPr>
                        <m:t>𝑋</m:t>
                      </m:r>
                      <m:r>
                        <a:rPr lang="en-A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Verdana" pitchFamily="34" charset="0"/>
                          <a:cs typeface="Verdana" pitchFamily="34" charset="0"/>
                        </a:rPr>
                        <m:t>=</m:t>
                      </m:r>
                      <m:d>
                        <m:dPr>
                          <m:ctrlPr>
                            <a:rPr lang="en-AU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itchFamily="34" charset="0"/>
                              <a:cs typeface="Verdana" pitchFamily="34" charset="0"/>
                            </a:rPr>
                          </m:ctrlPr>
                        </m:dPr>
                        <m:e>
                          <m:r>
                            <a:rPr lang="en-AU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itchFamily="34" charset="0"/>
                              <a:cs typeface="Verdana" pitchFamily="34" charset="0"/>
                            </a:rPr>
                            <m:t>0.5, 0.5</m:t>
                          </m:r>
                          <m:r>
                            <a:rPr lang="en-AU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itchFamily="34" charset="0"/>
                              <a:cs typeface="Verdana" pitchFamily="34" charset="0"/>
                            </a:rPr>
                            <m:t>𝑊</m:t>
                          </m:r>
                          <m:r>
                            <a:rPr lang="en-AU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itchFamily="34" charset="0"/>
                              <a:cs typeface="Verdana" pitchFamily="34" charset="0"/>
                            </a:rPr>
                            <m:t>;0.5,−0.4</m:t>
                          </m:r>
                          <m:r>
                            <a:rPr lang="en-AU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itchFamily="34" charset="0"/>
                              <a:cs typeface="Verdana" pitchFamily="34" charset="0"/>
                            </a:rPr>
                            <m:t>𝑊</m:t>
                          </m:r>
                        </m:e>
                      </m:d>
                      <m:r>
                        <a:rPr lang="en-A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Verdana" pitchFamily="34" charset="0"/>
                          <a:cs typeface="Verdana" pitchFamily="34" charset="0"/>
                        </a:rPr>
                        <m:t> </m:t>
                      </m:r>
                    </m:oMath>
                  </m:oMathPara>
                </a14:m>
                <a:endParaRPr lang="en-AU" sz="28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Verdana" pitchFamily="34" charset="0"/>
                  <a:cs typeface="Verdana" pitchFamily="34" charset="0"/>
                </a:endParaRPr>
              </a:p>
              <a:p>
                <a:pPr>
                  <a:lnSpc>
                    <a:spcPct val="110000"/>
                  </a:lnSpc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/>
                        </a:rPr>
                        <m:t>𝐸</m:t>
                      </m:r>
                      <m:r>
                        <a:rPr lang="en-AU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/>
                        </a:rPr>
                        <m:t>[</m:t>
                      </m:r>
                      <m:r>
                        <a:rPr lang="en-AU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/>
                        </a:rPr>
                        <m:t>𝑈</m:t>
                      </m:r>
                      <m:r>
                        <a:rPr lang="en-AU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/>
                        </a:rPr>
                        <m:t>(</m:t>
                      </m:r>
                      <m:r>
                        <a:rPr lang="en-AU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/>
                        </a:rPr>
                        <m:t>𝑊</m:t>
                      </m:r>
                      <m:r>
                        <a:rPr lang="en-AU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/>
                        </a:rPr>
                        <m:t>+</m:t>
                      </m:r>
                      <m:r>
                        <a:rPr lang="en-AU" sz="2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/>
                        </a:rPr>
                        <m:t>𝑋</m:t>
                      </m:r>
                      <m:r>
                        <a:rPr lang="en-AU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/>
                        </a:rPr>
                        <m:t>)] =</m:t>
                      </m:r>
                      <m:nary>
                        <m:naryPr>
                          <m:chr m:val="∑"/>
                          <m:ctrlPr>
                            <a:rPr lang="en-AU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itchFamily="34" charset="0"/>
                              <a:cs typeface="Verdana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AU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itchFamily="34" charset="0"/>
                              <a:cs typeface="Verdana" pitchFamily="34" charset="0"/>
                            </a:rPr>
                            <m:t>𝑖</m:t>
                          </m:r>
                          <m:r>
                            <a:rPr lang="en-AU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itchFamily="34" charset="0"/>
                              <a:cs typeface="Verdana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AU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itchFamily="34" charset="0"/>
                              <a:cs typeface="Verdana" pitchFamily="34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Verdana" pitchFamily="34" charset="0"/>
                                  <a:cs typeface="Verdana" pitchFamily="34" charset="0"/>
                                </a:rPr>
                              </m:ctrlPr>
                            </m:sSubPr>
                            <m:e>
                              <m:r>
                                <a:rPr lang="en-AU" sz="2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Verdana" pitchFamily="34" charset="0"/>
                                  <a:cs typeface="Verdana" pitchFamily="34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AU" sz="2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Verdana" pitchFamily="34" charset="0"/>
                                  <a:cs typeface="Verdana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AU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itchFamily="34" charset="0"/>
                              <a:cs typeface="Verdana" pitchFamily="34" charset="0"/>
                            </a:rPr>
                            <m:t>𝑈</m:t>
                          </m:r>
                          <m:d>
                            <m:dPr>
                              <m:ctrlPr>
                                <a:rPr lang="en-AU" sz="2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Verdana" pitchFamily="34" charset="0"/>
                                  <a:cs typeface="Verdana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Verdana" pitchFamily="34" charset="0"/>
                                      <a:cs typeface="Verdana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AU" sz="28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Verdana" pitchFamily="34" charset="0"/>
                                      <a:cs typeface="Verdana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AU" sz="28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Verdana" pitchFamily="34" charset="0"/>
                                      <a:cs typeface="Verdana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AU" sz="2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Verdana" pitchFamily="34" charset="0"/>
                                  <a:cs typeface="Verdana" pitchFamily="34" charset="0"/>
                                </a:rPr>
                                <m:t>+</m:t>
                              </m:r>
                              <m:r>
                                <a:rPr lang="en-AU" sz="2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Verdana" pitchFamily="34" charset="0"/>
                                  <a:cs typeface="Verdana" pitchFamily="34" charset="0"/>
                                </a:rPr>
                                <m:t>𝑊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ea typeface="Verdana" pitchFamily="34" charset="0"/>
                  <a:cs typeface="Verdana" pitchFamily="34" charset="0"/>
                </a:endParaRPr>
              </a:p>
              <a:p>
                <a:pPr lvl="1">
                  <a:lnSpc>
                    <a:spcPct val="110000"/>
                  </a:lnSpc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Verdana" pitchFamily="34" charset="0"/>
                          <a:cs typeface="Verdana" pitchFamily="34" charset="0"/>
                        </a:rPr>
                        <m:t>                      =0.5 </m:t>
                      </m:r>
                      <m:r>
                        <a:rPr lang="en-A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Verdana" pitchFamily="34" charset="0"/>
                        </a:rPr>
                        <m:t>× </m:t>
                      </m:r>
                      <m:r>
                        <a:rPr lang="en-A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Verdana" pitchFamily="34" charset="0"/>
                          <a:cs typeface="Verdana" pitchFamily="34" charset="0"/>
                        </a:rPr>
                        <m:t>𝑈</m:t>
                      </m:r>
                      <m:d>
                        <m:dPr>
                          <m:ctrlPr>
                            <a:rPr lang="en-AU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itchFamily="34" charset="0"/>
                              <a:cs typeface="Verdana" pitchFamily="34" charset="0"/>
                            </a:rPr>
                          </m:ctrlPr>
                        </m:dPr>
                        <m:e>
                          <m:r>
                            <a:rPr lang="en-AU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itchFamily="34" charset="0"/>
                              <a:cs typeface="Verdana" pitchFamily="34" charset="0"/>
                            </a:rPr>
                            <m:t>0.6</m:t>
                          </m:r>
                          <m:r>
                            <a:rPr lang="en-AU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itchFamily="34" charset="0"/>
                              <a:cs typeface="Verdana" pitchFamily="34" charset="0"/>
                            </a:rPr>
                            <m:t>𝑊</m:t>
                          </m:r>
                        </m:e>
                      </m:d>
                      <m:r>
                        <a:rPr lang="en-A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Verdana" pitchFamily="34" charset="0"/>
                          <a:cs typeface="Verdana" pitchFamily="34" charset="0"/>
                        </a:rPr>
                        <m:t>+0.5</m:t>
                      </m:r>
                      <m:r>
                        <a:rPr lang="en-A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Verdana" pitchFamily="34" charset="0"/>
                        </a:rPr>
                        <m:t>×</m:t>
                      </m:r>
                      <m:r>
                        <a:rPr lang="en-AU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Verdana" pitchFamily="34" charset="0"/>
                          <a:cs typeface="Verdana" pitchFamily="34" charset="0"/>
                        </a:rPr>
                        <m:t>𝑈</m:t>
                      </m:r>
                      <m:d>
                        <m:dPr>
                          <m:ctrlP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itchFamily="34" charset="0"/>
                              <a:cs typeface="Verdana" pitchFamily="34" charset="0"/>
                            </a:rPr>
                          </m:ctrlPr>
                        </m:dPr>
                        <m:e>
                          <m:r>
                            <a:rPr lang="en-AU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itchFamily="34" charset="0"/>
                              <a:cs typeface="Verdana" pitchFamily="34" charset="0"/>
                            </a:rPr>
                            <m:t>1.5</m:t>
                          </m:r>
                          <m:r>
                            <a:rPr lang="en-AU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itchFamily="34" charset="0"/>
                              <a:cs typeface="Verdana" pitchFamily="34" charset="0"/>
                            </a:rPr>
                            <m:t>𝑊</m:t>
                          </m:r>
                        </m:e>
                      </m:d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ea typeface="Verdana" pitchFamily="34" charset="0"/>
                  <a:cs typeface="Verdana" pitchFamily="34" charset="0"/>
                </a:endParaRPr>
              </a:p>
              <a:p>
                <a:pPr>
                  <a:lnSpc>
                    <a:spcPct val="110000"/>
                  </a:lnSpc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Verdana" pitchFamily="34" charset="0"/>
                          <a:cs typeface="Verdana" pitchFamily="34" charset="0"/>
                        </a:rPr>
                        <m:t>                            </m:t>
                      </m:r>
                      <m:r>
                        <a:rPr lang="en-AU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Verdana" pitchFamily="34" charset="0"/>
                          <a:cs typeface="Verdana" pitchFamily="34" charset="0"/>
                        </a:rPr>
                        <m:t>=0.5</m:t>
                      </m:r>
                      <m:r>
                        <a:rPr lang="en-AU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Verdana" pitchFamily="34" charset="0"/>
                        </a:rPr>
                        <m:t>×</m:t>
                      </m:r>
                      <m:r>
                        <m:rPr>
                          <m:sty m:val="p"/>
                        </m:rPr>
                        <a:rPr lang="en-AU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Verdana" pitchFamily="34" charset="0"/>
                          <a:cs typeface="Verdana" pitchFamily="34" charset="0"/>
                        </a:rPr>
                        <m:t>ln</m:t>
                      </m:r>
                      <m:d>
                        <m:dPr>
                          <m:ctrlP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itchFamily="34" charset="0"/>
                              <a:cs typeface="Verdana" pitchFamily="34" charset="0"/>
                            </a:rPr>
                          </m:ctrlPr>
                        </m:dPr>
                        <m:e>
                          <m:r>
                            <a:rPr lang="en-AU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itchFamily="34" charset="0"/>
                              <a:cs typeface="Verdana" pitchFamily="34" charset="0"/>
                            </a:rPr>
                            <m:t>0.6</m:t>
                          </m:r>
                        </m:e>
                      </m:d>
                      <m:r>
                        <a:rPr lang="en-AU" sz="2800" i="1">
                          <a:latin typeface="Cambria Math" panose="02040503050406030204" pitchFamily="18" charset="0"/>
                          <a:ea typeface="Verdana" pitchFamily="34" charset="0"/>
                          <a:cs typeface="Verdana" pitchFamily="34" charset="0"/>
                        </a:rPr>
                        <m:t>+</m:t>
                      </m:r>
                      <m:r>
                        <a:rPr lang="en-AU" sz="2800" b="0" i="1" smtClean="0">
                          <a:latin typeface="Cambria Math" panose="02040503050406030204" pitchFamily="18" charset="0"/>
                          <a:ea typeface="Verdana" pitchFamily="34" charset="0"/>
                          <a:cs typeface="Verdana" pitchFamily="34" charset="0"/>
                        </a:rPr>
                        <m:t>0.5</m:t>
                      </m:r>
                      <m:r>
                        <a:rPr lang="en-AU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Verdana" pitchFamily="34" charset="0"/>
                        </a:rPr>
                        <m:t>×</m:t>
                      </m:r>
                      <m:r>
                        <m:rPr>
                          <m:sty m:val="p"/>
                        </m:rPr>
                        <a:rPr lang="en-AU" sz="2800" i="0">
                          <a:latin typeface="Cambria Math" panose="02040503050406030204" pitchFamily="18" charset="0"/>
                          <a:ea typeface="Verdana" pitchFamily="34" charset="0"/>
                          <a:cs typeface="Verdana" pitchFamily="34" charset="0"/>
                        </a:rPr>
                        <m:t>ln</m:t>
                      </m:r>
                      <m:d>
                        <m:dPr>
                          <m:ctrlPr>
                            <a:rPr lang="en-AU" sz="2800" i="1">
                              <a:latin typeface="Cambria Math" panose="02040503050406030204" pitchFamily="18" charset="0"/>
                              <a:ea typeface="Verdana" pitchFamily="34" charset="0"/>
                              <a:cs typeface="Verdana" pitchFamily="34" charset="0"/>
                            </a:rPr>
                          </m:ctrlPr>
                        </m:dPr>
                        <m:e>
                          <m:r>
                            <a:rPr lang="en-AU" sz="2800" b="0" i="1" smtClean="0">
                              <a:latin typeface="Cambria Math" panose="02040503050406030204" pitchFamily="18" charset="0"/>
                              <a:ea typeface="Verdana" pitchFamily="34" charset="0"/>
                              <a:cs typeface="Verdana" pitchFamily="34" charset="0"/>
                            </a:rPr>
                            <m:t>𝑊</m:t>
                          </m:r>
                        </m:e>
                      </m:d>
                      <m:r>
                        <a:rPr lang="en-AU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Verdana" pitchFamily="34" charset="0"/>
                          <a:cs typeface="Verdana" pitchFamily="34" charset="0"/>
                        </a:rPr>
                        <m:t>+0.5</m:t>
                      </m:r>
                      <m:r>
                        <a:rPr lang="en-AU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Verdana" pitchFamily="34" charset="0"/>
                        </a:rPr>
                        <m:t>×</m:t>
                      </m:r>
                      <m:r>
                        <m:rPr>
                          <m:sty m:val="p"/>
                        </m:rPr>
                        <a:rPr lang="en-AU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Verdana" pitchFamily="34" charset="0"/>
                          <a:cs typeface="Verdana" pitchFamily="34" charset="0"/>
                        </a:rPr>
                        <m:t>ln</m:t>
                      </m:r>
                      <m:d>
                        <m:dPr>
                          <m:ctrlP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itchFamily="34" charset="0"/>
                              <a:cs typeface="Verdana" pitchFamily="34" charset="0"/>
                            </a:rPr>
                          </m:ctrlPr>
                        </m:dPr>
                        <m:e>
                          <m:r>
                            <a:rPr lang="en-AU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itchFamily="34" charset="0"/>
                              <a:cs typeface="Verdana" pitchFamily="34" charset="0"/>
                            </a:rPr>
                            <m:t>1.5</m:t>
                          </m:r>
                        </m:e>
                      </m:d>
                      <m:r>
                        <a:rPr lang="en-AU" sz="2800" i="1">
                          <a:latin typeface="Cambria Math" panose="02040503050406030204" pitchFamily="18" charset="0"/>
                          <a:ea typeface="Verdana" pitchFamily="34" charset="0"/>
                          <a:cs typeface="Verdana" pitchFamily="34" charset="0"/>
                        </a:rPr>
                        <m:t>+</m:t>
                      </m:r>
                      <m:r>
                        <a:rPr lang="en-AU" sz="2800" b="0" i="1" smtClean="0">
                          <a:latin typeface="Cambria Math" panose="02040503050406030204" pitchFamily="18" charset="0"/>
                          <a:ea typeface="Verdana" pitchFamily="34" charset="0"/>
                          <a:cs typeface="Verdana" pitchFamily="34" charset="0"/>
                        </a:rPr>
                        <m:t>0.5</m:t>
                      </m:r>
                      <m:r>
                        <a:rPr lang="en-AU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Verdana" pitchFamily="34" charset="0"/>
                        </a:rPr>
                        <m:t>×</m:t>
                      </m:r>
                      <m:r>
                        <m:rPr>
                          <m:sty m:val="p"/>
                        </m:rPr>
                        <a:rPr lang="en-AU" sz="2800" i="0">
                          <a:latin typeface="Cambria Math" panose="02040503050406030204" pitchFamily="18" charset="0"/>
                          <a:ea typeface="Verdana" pitchFamily="34" charset="0"/>
                          <a:cs typeface="Verdana" pitchFamily="34" charset="0"/>
                        </a:rPr>
                        <m:t>ln</m:t>
                      </m:r>
                      <m:d>
                        <m:dPr>
                          <m:ctrlPr>
                            <a:rPr lang="en-AU" sz="2800" i="1">
                              <a:latin typeface="Cambria Math" panose="02040503050406030204" pitchFamily="18" charset="0"/>
                              <a:ea typeface="Verdana" pitchFamily="34" charset="0"/>
                              <a:cs typeface="Verdana" pitchFamily="34" charset="0"/>
                            </a:rPr>
                          </m:ctrlPr>
                        </m:dPr>
                        <m:e>
                          <m:r>
                            <a:rPr lang="en-AU" sz="2800" b="0" i="1" smtClean="0">
                              <a:latin typeface="Cambria Math" panose="02040503050406030204" pitchFamily="18" charset="0"/>
                              <a:ea typeface="Verdana" pitchFamily="34" charset="0"/>
                              <a:cs typeface="Verdana" pitchFamily="34" charset="0"/>
                            </a:rPr>
                            <m:t>𝑊</m:t>
                          </m:r>
                        </m:e>
                      </m:d>
                    </m:oMath>
                  </m:oMathPara>
                </a14:m>
                <a:endParaRPr lang="en-AU" sz="2800" dirty="0">
                  <a:solidFill>
                    <a:schemeClr val="tx1"/>
                  </a:solidFill>
                  <a:ea typeface="Verdana" pitchFamily="34" charset="0"/>
                  <a:cs typeface="Verdana" pitchFamily="34" charset="0"/>
                </a:endParaRPr>
              </a:p>
              <a:p>
                <a:pPr>
                  <a:lnSpc>
                    <a:spcPct val="110000"/>
                  </a:lnSpc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sz="2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Verdana" pitchFamily="34" charset="0"/>
                          <a:cs typeface="Verdana" pitchFamily="34" charset="0"/>
                        </a:rPr>
                        <m:t>                            </m:t>
                      </m:r>
                      <m:r>
                        <a:rPr lang="en-AU" sz="2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Verdana" pitchFamily="34" charset="0"/>
                          <a:cs typeface="Verdana" pitchFamily="34" charset="0"/>
                        </a:rPr>
                        <m:t>=</m:t>
                      </m:r>
                      <m:r>
                        <a:rPr lang="en-AU" sz="2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Verdana" pitchFamily="34" charset="0"/>
                          <a:cs typeface="Verdana" pitchFamily="34" charset="0"/>
                        </a:rPr>
                        <m:t>−0.255+0.203+</m:t>
                      </m:r>
                      <m:r>
                        <m:rPr>
                          <m:sty m:val="p"/>
                        </m:rPr>
                        <a:rPr lang="en-AU" sz="28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Verdana" pitchFamily="34" charset="0"/>
                          <a:cs typeface="Verdana" pitchFamily="34" charset="0"/>
                        </a:rPr>
                        <m:t>ln</m:t>
                      </m:r>
                      <m:d>
                        <m:dPr>
                          <m:ctrlPr>
                            <a:rPr lang="en-AU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itchFamily="34" charset="0"/>
                              <a:cs typeface="Verdana" pitchFamily="34" charset="0"/>
                            </a:rPr>
                          </m:ctrlPr>
                        </m:dPr>
                        <m:e>
                          <m:r>
                            <a:rPr lang="en-AU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itchFamily="34" charset="0"/>
                              <a:cs typeface="Verdana" pitchFamily="34" charset="0"/>
                            </a:rPr>
                            <m:t>𝑊</m:t>
                          </m:r>
                        </m:e>
                      </m:d>
                    </m:oMath>
                  </m:oMathPara>
                </a14:m>
                <a:endParaRPr lang="en-AU" sz="2800" dirty="0">
                  <a:solidFill>
                    <a:schemeClr val="tx1"/>
                  </a:solidFill>
                  <a:ea typeface="Verdana" pitchFamily="34" charset="0"/>
                  <a:cs typeface="Verdana" pitchFamily="34" charset="0"/>
                </a:endParaRPr>
              </a:p>
              <a:p>
                <a:pPr>
                  <a:lnSpc>
                    <a:spcPct val="110000"/>
                  </a:lnSpc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sz="2800" i="1" dirty="0">
                          <a:latin typeface="Cambria Math" panose="02040503050406030204" pitchFamily="18" charset="0"/>
                          <a:ea typeface="Verdana" pitchFamily="34" charset="0"/>
                          <a:cs typeface="Verdana" pitchFamily="34" charset="0"/>
                        </a:rPr>
                        <m:t> </m:t>
                      </m:r>
                      <m:r>
                        <a:rPr lang="en-AU" sz="2800" b="0" i="1" dirty="0" smtClean="0">
                          <a:latin typeface="Cambria Math" panose="02040503050406030204" pitchFamily="18" charset="0"/>
                          <a:ea typeface="Verdana" pitchFamily="34" charset="0"/>
                          <a:cs typeface="Verdana" pitchFamily="34" charset="0"/>
                        </a:rPr>
                        <m:t>                           </m:t>
                      </m:r>
                      <m:r>
                        <a:rPr lang="en-AU" sz="2800" i="1" dirty="0">
                          <a:latin typeface="Cambria Math" panose="02040503050406030204" pitchFamily="18" charset="0"/>
                          <a:ea typeface="Verdana" pitchFamily="34" charset="0"/>
                          <a:cs typeface="Verdana" pitchFamily="34" charset="0"/>
                        </a:rPr>
                        <m:t>=−0.</m:t>
                      </m:r>
                      <m:r>
                        <a:rPr lang="en-AU" sz="2800" b="0" i="1" dirty="0" smtClean="0">
                          <a:latin typeface="Cambria Math" panose="02040503050406030204" pitchFamily="18" charset="0"/>
                          <a:ea typeface="Verdana" pitchFamily="34" charset="0"/>
                          <a:cs typeface="Verdana" pitchFamily="34" charset="0"/>
                        </a:rPr>
                        <m:t>053</m:t>
                      </m:r>
                      <m:r>
                        <a:rPr lang="en-AU" sz="2800" i="1" dirty="0">
                          <a:latin typeface="Cambria Math" panose="02040503050406030204" pitchFamily="18" charset="0"/>
                          <a:ea typeface="Verdana" pitchFamily="34" charset="0"/>
                          <a:cs typeface="Verdana" pitchFamily="34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AU" sz="2800" dirty="0">
                          <a:latin typeface="Cambria Math" panose="02040503050406030204" pitchFamily="18" charset="0"/>
                          <a:ea typeface="Verdana" pitchFamily="34" charset="0"/>
                          <a:cs typeface="Verdana" pitchFamily="34" charset="0"/>
                        </a:rPr>
                        <m:t>ln</m:t>
                      </m:r>
                      <m:d>
                        <m:dPr>
                          <m:ctrlPr>
                            <a:rPr lang="en-AU" sz="2800" i="1" dirty="0">
                              <a:latin typeface="Cambria Math" panose="02040503050406030204" pitchFamily="18" charset="0"/>
                              <a:ea typeface="Verdana" pitchFamily="34" charset="0"/>
                              <a:cs typeface="Verdana" pitchFamily="34" charset="0"/>
                            </a:rPr>
                          </m:ctrlPr>
                        </m:dPr>
                        <m:e>
                          <m:r>
                            <a:rPr lang="en-AU" sz="2800" i="1" dirty="0">
                              <a:latin typeface="Cambria Math" panose="02040503050406030204" pitchFamily="18" charset="0"/>
                              <a:ea typeface="Verdana" pitchFamily="34" charset="0"/>
                              <a:cs typeface="Verdana" pitchFamily="34" charset="0"/>
                            </a:rPr>
                            <m:t>𝑊</m:t>
                          </m:r>
                        </m:e>
                      </m:d>
                    </m:oMath>
                  </m:oMathPara>
                </a14:m>
                <a:endParaRPr lang="en-AU" sz="2800" dirty="0">
                  <a:solidFill>
                    <a:schemeClr val="tx1"/>
                  </a:solidFill>
                  <a:ea typeface="Verdana" pitchFamily="34" charset="0"/>
                  <a:cs typeface="Verdana" pitchFamily="34" charset="0"/>
                </a:endParaRPr>
              </a:p>
            </p:txBody>
          </p:sp>
        </mc:Choice>
        <mc:Fallback xmlns="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F940B24F-96D7-1B4F-A58E-B5F3109DE29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2"/>
              </p:nvPr>
            </p:nvSpPr>
            <p:spPr>
              <a:blipFill>
                <a:blip r:embed="rId2"/>
                <a:stretch>
                  <a:fillRect l="-810" t="-311" b="-27329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ontent Placeholder 2"/>
          <p:cNvSpPr txBox="1">
            <a:spLocks/>
          </p:cNvSpPr>
          <p:nvPr/>
        </p:nvSpPr>
        <p:spPr>
          <a:xfrm>
            <a:off x="1981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endParaRPr lang="en-US" sz="2900" dirty="0"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67424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7CB6C8A5-FBED-7BAC-17E8-A46C2E220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0"/>
            <a:ext cx="96012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52352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F940B24F-96D7-1B4F-A58E-B5F3109DE294}"/>
                  </a:ext>
                </a:extLst>
              </p:cNvPr>
              <p:cNvSpPr>
                <a:spLocks noGrp="1"/>
              </p:cNvSpPr>
              <p:nvPr>
                <p:ph type="body" idx="12"/>
              </p:nvPr>
            </p:nvSpPr>
            <p:spPr/>
            <p:txBody>
              <a:bodyPr/>
              <a:lstStyle/>
              <a:p>
                <a:pPr>
                  <a:lnSpc>
                    <a:spcPct val="110000"/>
                  </a:lnSpc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latin typeface="Cambria Math" panose="02040503050406030204" pitchFamily="18" charset="0"/>
                          <a:ea typeface="Verdana" pitchFamily="34" charset="0"/>
                          <a:cs typeface="Verdana" pitchFamily="34" charset="0"/>
                        </a:rPr>
                        <m:t>𝑈</m:t>
                      </m:r>
                      <m:r>
                        <a:rPr lang="en-US" sz="2800" i="1" dirty="0">
                          <a:latin typeface="Cambria Math" panose="02040503050406030204" pitchFamily="18" charset="0"/>
                          <a:ea typeface="Verdana" pitchFamily="34" charset="0"/>
                          <a:cs typeface="Verdana" pitchFamily="34" charset="0"/>
                        </a:rPr>
                        <m:t>(</m:t>
                      </m:r>
                      <m:r>
                        <a:rPr lang="en-US" sz="2800" i="1" dirty="0">
                          <a:latin typeface="Cambria Math" panose="02040503050406030204" pitchFamily="18" charset="0"/>
                          <a:ea typeface="Verdana" pitchFamily="34" charset="0"/>
                          <a:cs typeface="Verdana" pitchFamily="34" charset="0"/>
                        </a:rPr>
                        <m:t>𝑥</m:t>
                      </m:r>
                      <m:r>
                        <a:rPr lang="en-US" sz="2800" i="1" dirty="0">
                          <a:latin typeface="Cambria Math" panose="02040503050406030204" pitchFamily="18" charset="0"/>
                          <a:ea typeface="Verdana" pitchFamily="34" charset="0"/>
                          <a:cs typeface="Verdana" pitchFamily="34" charset="0"/>
                        </a:rPr>
                        <m:t>)=</m:t>
                      </m:r>
                      <m:r>
                        <m:rPr>
                          <m:sty m:val="p"/>
                        </m:rPr>
                        <a:rPr lang="en-US" sz="2800" i="1" dirty="0">
                          <a:latin typeface="Cambria Math" panose="02040503050406030204" pitchFamily="18" charset="0"/>
                          <a:ea typeface="Verdana" pitchFamily="34" charset="0"/>
                          <a:cs typeface="Verdana" pitchFamily="34" charset="0"/>
                        </a:rPr>
                        <m:t>ln</m:t>
                      </m:r>
                      <m:r>
                        <a:rPr lang="en-US" sz="2800" i="1" dirty="0">
                          <a:latin typeface="Cambria Math" panose="02040503050406030204" pitchFamily="18" charset="0"/>
                          <a:ea typeface="Verdana" pitchFamily="34" charset="0"/>
                          <a:cs typeface="Verdana" pitchFamily="34" charset="0"/>
                        </a:rPr>
                        <m:t>⁡(</m:t>
                      </m:r>
                      <m:r>
                        <a:rPr lang="en-US" sz="2800" i="1" dirty="0">
                          <a:latin typeface="Cambria Math" panose="02040503050406030204" pitchFamily="18" charset="0"/>
                          <a:ea typeface="Verdana" pitchFamily="34" charset="0"/>
                          <a:cs typeface="Verdana" pitchFamily="34" charset="0"/>
                        </a:rPr>
                        <m:t>𝑥</m:t>
                      </m:r>
                      <m:r>
                        <a:rPr lang="en-US" sz="2800" i="1" dirty="0">
                          <a:latin typeface="Cambria Math" panose="02040503050406030204" pitchFamily="18" charset="0"/>
                          <a:ea typeface="Verdana" pitchFamily="34" charset="0"/>
                          <a:cs typeface="Verdana" pitchFamily="34" charset="0"/>
                        </a:rPr>
                        <m:t>)</m:t>
                      </m:r>
                    </m:oMath>
                  </m:oMathPara>
                </a14:m>
                <a:endParaRPr lang="en-US" sz="2800" dirty="0">
                  <a:ea typeface="Verdana" pitchFamily="34" charset="0"/>
                  <a:cs typeface="Verdana" pitchFamily="34" charset="0"/>
                </a:endParaRPr>
              </a:p>
              <a:p>
                <a:pPr>
                  <a:lnSpc>
                    <a:spcPct val="110000"/>
                  </a:lnSpc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Verdana" pitchFamily="34" charset="0"/>
                          <a:cs typeface="Verdana" pitchFamily="34" charset="0"/>
                        </a:rPr>
                        <m:t>𝑋</m:t>
                      </m:r>
                      <m:r>
                        <a:rPr lang="en-A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Verdana" pitchFamily="34" charset="0"/>
                          <a:cs typeface="Verdana" pitchFamily="34" charset="0"/>
                        </a:rPr>
                        <m:t>=</m:t>
                      </m:r>
                      <m:d>
                        <m:dPr>
                          <m:ctrlPr>
                            <a:rPr lang="en-AU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itchFamily="34" charset="0"/>
                              <a:cs typeface="Verdana" pitchFamily="34" charset="0"/>
                            </a:rPr>
                          </m:ctrlPr>
                        </m:dPr>
                        <m:e>
                          <m:r>
                            <a:rPr lang="en-AU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itchFamily="34" charset="0"/>
                              <a:cs typeface="Verdana" pitchFamily="34" charset="0"/>
                            </a:rPr>
                            <m:t>0.5,$10;0.5,−$10</m:t>
                          </m:r>
                        </m:e>
                      </m:d>
                      <m:r>
                        <a:rPr lang="en-A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Verdana" pitchFamily="34" charset="0"/>
                          <a:cs typeface="Verdana" pitchFamily="34" charset="0"/>
                        </a:rPr>
                        <m:t>         </m:t>
                      </m:r>
                      <m:r>
                        <a:rPr lang="en-A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Verdana" pitchFamily="34" charset="0"/>
                          <a:cs typeface="Verdana" pitchFamily="34" charset="0"/>
                        </a:rPr>
                        <m:t>𝑊</m:t>
                      </m:r>
                      <m:r>
                        <a:rPr lang="en-A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Verdana" pitchFamily="34" charset="0"/>
                          <a:cs typeface="Verdana" pitchFamily="34" charset="0"/>
                        </a:rPr>
                        <m:t>=$20</m:t>
                      </m:r>
                    </m:oMath>
                  </m:oMathPara>
                </a14:m>
                <a:endParaRPr lang="en-AU" sz="2800" b="0" dirty="0">
                  <a:solidFill>
                    <a:schemeClr val="tx1"/>
                  </a:solidFill>
                  <a:ea typeface="Verdana" pitchFamily="34" charset="0"/>
                  <a:cs typeface="Verdana" pitchFamily="34" charset="0"/>
                </a:endParaRPr>
              </a:p>
            </p:txBody>
          </p:sp>
        </mc:Choice>
        <mc:Fallback xmlns="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F940B24F-96D7-1B4F-A58E-B5F3109DE29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2"/>
              </p:nvPr>
            </p:nvSpPr>
            <p:spPr>
              <a:blipFill>
                <a:blip r:embed="rId2"/>
                <a:stretch>
                  <a:fillRect l="-231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ontent Placeholder 2"/>
          <p:cNvSpPr txBox="1">
            <a:spLocks/>
          </p:cNvSpPr>
          <p:nvPr/>
        </p:nvSpPr>
        <p:spPr>
          <a:xfrm>
            <a:off x="1981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endParaRPr lang="en-US" sz="2900" dirty="0"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85587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8371D598-DD38-FB84-B94E-6D5CD29AF2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854" y="589218"/>
            <a:ext cx="10326658" cy="467226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ea typeface="Verdana" pitchFamily="34" charset="0"/>
                <a:cs typeface="Verdana" pitchFamily="34" charset="0"/>
              </a:rPr>
              <a:t>The St. Petersburg game</a:t>
            </a:r>
            <a:endParaRPr lang="en-AU" dirty="0">
              <a:solidFill>
                <a:schemeClr val="tx1"/>
              </a:solidFill>
            </a:endParaRPr>
          </a:p>
        </p:txBody>
      </p:sp>
      <p:pic>
        <p:nvPicPr>
          <p:cNvPr id="7" name="Picture 6" descr="A cartoon of a person throwing money&#10;&#10;Description automatically generated">
            <a:extLst>
              <a:ext uri="{FF2B5EF4-FFF2-40B4-BE49-F238E27FC236}">
                <a16:creationId xmlns:a16="http://schemas.microsoft.com/office/drawing/2014/main" id="{302B8B0A-5186-A7E4-E98C-756437FEE8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4497" y="16823"/>
            <a:ext cx="6841177" cy="6841177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8371D598-DD38-FB84-B94E-6D5CD29AF2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854" y="589218"/>
            <a:ext cx="10326658" cy="467226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ea typeface="Verdana" pitchFamily="34" charset="0"/>
                <a:cs typeface="Verdana" pitchFamily="34" charset="0"/>
              </a:rPr>
              <a:t>The St. Petersburg game</a:t>
            </a:r>
            <a:endParaRPr lang="en-AU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D2A346-91E0-B7D3-DD99-19344D8C4270}"/>
              </a:ext>
            </a:extLst>
          </p:cNvPr>
          <p:cNvSpPr txBox="1"/>
          <p:nvPr/>
        </p:nvSpPr>
        <p:spPr>
          <a:xfrm>
            <a:off x="1776820" y="1956866"/>
            <a:ext cx="8028725" cy="2707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81111" marR="89345" lvl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rgbClr val="0000FF"/>
              </a:buClr>
              <a:tabLst>
                <a:tab pos="269293" algn="l"/>
              </a:tabLst>
            </a:pPr>
            <a:r>
              <a:rPr lang="en-AU" sz="2400" dirty="0">
                <a:solidFill>
                  <a:schemeClr val="tx1"/>
                </a:solidFill>
                <a:cs typeface="Arial"/>
              </a:rPr>
              <a:t>Tail on the 1</a:t>
            </a:r>
            <a:r>
              <a:rPr lang="en-AU" sz="2400" baseline="30000" dirty="0">
                <a:solidFill>
                  <a:schemeClr val="tx1"/>
                </a:solidFill>
                <a:cs typeface="Arial"/>
              </a:rPr>
              <a:t>st</a:t>
            </a:r>
            <a:r>
              <a:rPr lang="en-AU" sz="2400" dirty="0">
                <a:solidFill>
                  <a:schemeClr val="tx1"/>
                </a:solidFill>
                <a:cs typeface="Arial"/>
              </a:rPr>
              <a:t> flip:		$2</a:t>
            </a:r>
          </a:p>
          <a:p>
            <a:pPr marL="481111" marR="89345" lvl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rgbClr val="0000FF"/>
              </a:buClr>
              <a:tabLst>
                <a:tab pos="269293" algn="l"/>
              </a:tabLst>
            </a:pPr>
            <a:r>
              <a:rPr lang="en-AU" sz="2400" dirty="0">
                <a:solidFill>
                  <a:schemeClr val="tx1"/>
                </a:solidFill>
                <a:cs typeface="Arial"/>
              </a:rPr>
              <a:t>Tail on the 2</a:t>
            </a:r>
            <a:r>
              <a:rPr lang="en-AU" sz="2400" baseline="30000" dirty="0">
                <a:solidFill>
                  <a:schemeClr val="tx1"/>
                </a:solidFill>
                <a:cs typeface="Arial"/>
              </a:rPr>
              <a:t>nd</a:t>
            </a:r>
            <a:r>
              <a:rPr lang="en-AU" sz="2400" dirty="0">
                <a:solidFill>
                  <a:schemeClr val="tx1"/>
                </a:solidFill>
                <a:cs typeface="Arial"/>
              </a:rPr>
              <a:t> flip: 		$4</a:t>
            </a:r>
          </a:p>
          <a:p>
            <a:pPr marL="481111" marR="89345" lvl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rgbClr val="0000FF"/>
              </a:buClr>
              <a:tabLst>
                <a:tab pos="269293" algn="l"/>
              </a:tabLst>
            </a:pPr>
            <a:r>
              <a:rPr lang="en-AU" sz="2400" dirty="0">
                <a:solidFill>
                  <a:schemeClr val="tx1"/>
                </a:solidFill>
                <a:cs typeface="Arial"/>
              </a:rPr>
              <a:t>Tail on the 3</a:t>
            </a:r>
            <a:r>
              <a:rPr lang="en-AU" sz="2400" baseline="30000" dirty="0">
                <a:solidFill>
                  <a:schemeClr val="tx1"/>
                </a:solidFill>
                <a:cs typeface="Arial"/>
              </a:rPr>
              <a:t>rd</a:t>
            </a:r>
            <a:r>
              <a:rPr lang="en-AU" sz="2400" dirty="0">
                <a:solidFill>
                  <a:schemeClr val="tx1"/>
                </a:solidFill>
                <a:cs typeface="Arial"/>
              </a:rPr>
              <a:t> flip: 		$8</a:t>
            </a:r>
          </a:p>
          <a:p>
            <a:pPr marL="481111" marR="89345" lvl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rgbClr val="0000FF"/>
              </a:buClr>
              <a:tabLst>
                <a:tab pos="269293" algn="l"/>
              </a:tabLst>
            </a:pPr>
            <a:r>
              <a:rPr lang="en-AU" sz="2400" dirty="0">
                <a:solidFill>
                  <a:schemeClr val="tx1"/>
                </a:solidFill>
                <a:cs typeface="Arial"/>
              </a:rPr>
              <a:t>Tail on the 4</a:t>
            </a:r>
            <a:r>
              <a:rPr lang="en-AU" sz="2400" baseline="30000" dirty="0">
                <a:solidFill>
                  <a:schemeClr val="tx1"/>
                </a:solidFill>
                <a:cs typeface="Arial"/>
              </a:rPr>
              <a:t>th</a:t>
            </a:r>
            <a:r>
              <a:rPr lang="en-AU" sz="2400" dirty="0">
                <a:solidFill>
                  <a:schemeClr val="tx1"/>
                </a:solidFill>
                <a:cs typeface="Arial"/>
              </a:rPr>
              <a:t> flip:		$16</a:t>
            </a:r>
          </a:p>
          <a:p>
            <a:pPr marL="481111" marR="89345" lvl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rgbClr val="0000FF"/>
              </a:buClr>
              <a:tabLst>
                <a:tab pos="269293" algn="l"/>
              </a:tabLst>
            </a:pPr>
            <a:r>
              <a:rPr lang="en-AU" sz="2400" dirty="0">
                <a:cs typeface="Arial"/>
              </a:rPr>
              <a:t>And so on.</a:t>
            </a:r>
            <a:endParaRPr lang="en-AU" sz="2400" dirty="0">
              <a:solidFill>
                <a:schemeClr val="tx1"/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804120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 Placeholder 33">
                <a:extLst>
                  <a:ext uri="{FF2B5EF4-FFF2-40B4-BE49-F238E27FC236}">
                    <a16:creationId xmlns:a16="http://schemas.microsoft.com/office/drawing/2014/main" id="{6BA4B3E0-C0AF-7B43-9CE7-98B58FA7983C}"/>
                  </a:ext>
                </a:extLst>
              </p:cNvPr>
              <p:cNvSpPr>
                <a:spLocks noGrp="1"/>
              </p:cNvSpPr>
              <p:nvPr>
                <p:ph type="body" idx="12"/>
              </p:nvPr>
            </p:nvSpPr>
            <p:spPr>
              <a:xfrm>
                <a:off x="617203" y="1388298"/>
                <a:ext cx="10957594" cy="4081404"/>
              </a:xfrm>
            </p:spPr>
            <p:txBody>
              <a:bodyPr/>
              <a:lstStyle/>
              <a:p>
                <a:pPr>
                  <a:lnSpc>
                    <a:spcPct val="110000"/>
                  </a:lnSpc>
                  <a:spcAft>
                    <a:spcPts val="1200"/>
                  </a:spcAft>
                </a:pPr>
                <a:r>
                  <a:rPr lang="en-AU" sz="2400" spc="-10" dirty="0">
                    <a:solidFill>
                      <a:schemeClr val="tx1"/>
                    </a:solidFill>
                    <a:cs typeface="Arial"/>
                  </a:rPr>
                  <a:t>The expected </a:t>
                </a:r>
                <a:r>
                  <a:rPr lang="en-AU" sz="2400" spc="-20" dirty="0">
                    <a:solidFill>
                      <a:schemeClr val="tx1"/>
                    </a:solidFill>
                    <a:cs typeface="Arial"/>
                  </a:rPr>
                  <a:t>value of this game </a:t>
                </a:r>
                <a14:m>
                  <m:oMath xmlns:m="http://schemas.openxmlformats.org/officeDocument/2006/math">
                    <m:r>
                      <a:rPr lang="en-AU" sz="2400" i="1" spc="-2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/>
                      </a:rPr>
                      <m:t>𝑋</m:t>
                    </m:r>
                  </m:oMath>
                </a14:m>
                <a:r>
                  <a:rPr lang="en-AU" sz="2400" spc="-20" dirty="0">
                    <a:solidFill>
                      <a:schemeClr val="tx1"/>
                    </a:solidFill>
                    <a:cs typeface="Arial"/>
                  </a:rPr>
                  <a:t> </a:t>
                </a:r>
                <a:r>
                  <a:rPr lang="en-AU" sz="2400" spc="-10" dirty="0">
                    <a:solidFill>
                      <a:schemeClr val="tx1"/>
                    </a:solidFill>
                    <a:cs typeface="Arial"/>
                  </a:rPr>
                  <a:t>is equal</a:t>
                </a:r>
                <a:r>
                  <a:rPr lang="en-AU" sz="2400" spc="-20" dirty="0">
                    <a:solidFill>
                      <a:schemeClr val="tx1"/>
                    </a:solidFill>
                    <a:cs typeface="Arial"/>
                  </a:rPr>
                  <a:t> </a:t>
                </a:r>
                <a:r>
                  <a:rPr lang="en-AU" sz="2400" spc="-10" dirty="0">
                    <a:solidFill>
                      <a:schemeClr val="tx1"/>
                    </a:solidFill>
                    <a:cs typeface="Arial"/>
                  </a:rPr>
                  <a:t>to:</a:t>
                </a:r>
                <a:endParaRPr lang="en-AU" sz="2400" dirty="0">
                  <a:solidFill>
                    <a:schemeClr val="tx1"/>
                  </a:solidFill>
                  <a:cs typeface="Arial"/>
                </a:endParaRPr>
              </a:p>
              <a:p>
                <a:pPr lvl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AU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AU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A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A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AU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AU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2+</m:t>
                      </m:r>
                      <m:d>
                        <m:dPr>
                          <m:ctrlPr>
                            <a:rPr lang="en-A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A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AU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AU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A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f>
                            <m:fPr>
                              <m:ctrlPr>
                                <a:rPr lang="en-A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AU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AU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AU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AU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4</m:t>
                      </m:r>
                      <m:r>
                        <a:rPr lang="en-AU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A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A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AU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AU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A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f>
                            <m:fPr>
                              <m:ctrlPr>
                                <a:rPr lang="en-A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AU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AU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A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f>
                            <m:fPr>
                              <m:ctrlPr>
                                <a:rPr lang="en-A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AU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AU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AU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AU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8</m:t>
                      </m:r>
                      <m:r>
                        <a:rPr lang="en-AU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A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A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AU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AU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A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f>
                            <m:fPr>
                              <m:ctrlPr>
                                <a:rPr lang="en-A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AU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AU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A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f>
                            <m:fPr>
                              <m:ctrlPr>
                                <a:rPr lang="en-A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AU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AU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A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f>
                            <m:fPr>
                              <m:ctrlPr>
                                <a:rPr lang="en-A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AU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AU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AU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AU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16</m:t>
                      </m:r>
                      <m:r>
                        <a:rPr lang="en-AU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AU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AU" sz="2400" b="0" i="1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 lvl="2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</a:pPr>
                <a:br>
                  <a:rPr lang="en-AU" sz="1600" b="0" i="1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</a:br>
                <a:r>
                  <a:rPr lang="en-AU" sz="1600" b="0" i="1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        Tail first         Tail second                    Tail third                                Tail fourth</a:t>
                </a:r>
              </a:p>
              <a:p>
                <a:pPr lvl="2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</a:pPr>
                <a:endParaRPr lang="en-AU" sz="2400" b="0" i="1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34" name="Text Placeholder 33">
                <a:extLst>
                  <a:ext uri="{FF2B5EF4-FFF2-40B4-BE49-F238E27FC236}">
                    <a16:creationId xmlns:a16="http://schemas.microsoft.com/office/drawing/2014/main" id="{6BA4B3E0-C0AF-7B43-9CE7-98B58FA7983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2"/>
              </p:nvPr>
            </p:nvSpPr>
            <p:spPr>
              <a:xfrm>
                <a:off x="617203" y="1388298"/>
                <a:ext cx="10957594" cy="4081404"/>
              </a:xfrm>
              <a:blipFill>
                <a:blip r:embed="rId2"/>
                <a:stretch>
                  <a:fillRect l="-810" t="-932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Right Brace 34">
            <a:extLst>
              <a:ext uri="{FF2B5EF4-FFF2-40B4-BE49-F238E27FC236}">
                <a16:creationId xmlns:a16="http://schemas.microsoft.com/office/drawing/2014/main" id="{3139BED7-75FD-994B-8B62-B41BA57852B1}"/>
              </a:ext>
            </a:extLst>
          </p:cNvPr>
          <p:cNvSpPr/>
          <p:nvPr/>
        </p:nvSpPr>
        <p:spPr>
          <a:xfrm rot="5400000">
            <a:off x="2363917" y="2625438"/>
            <a:ext cx="292609" cy="659919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36" name="Right Brace 35">
            <a:extLst>
              <a:ext uri="{FF2B5EF4-FFF2-40B4-BE49-F238E27FC236}">
                <a16:creationId xmlns:a16="http://schemas.microsoft.com/office/drawing/2014/main" id="{95688F36-99A1-2E42-B402-4207A8BF878F}"/>
              </a:ext>
            </a:extLst>
          </p:cNvPr>
          <p:cNvSpPr/>
          <p:nvPr/>
        </p:nvSpPr>
        <p:spPr>
          <a:xfrm rot="5400000">
            <a:off x="3770702" y="2278949"/>
            <a:ext cx="310481" cy="1335023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37" name="Right Brace 36">
            <a:extLst>
              <a:ext uri="{FF2B5EF4-FFF2-40B4-BE49-F238E27FC236}">
                <a16:creationId xmlns:a16="http://schemas.microsoft.com/office/drawing/2014/main" id="{E522E868-3316-C041-8831-7C0C5A902872}"/>
              </a:ext>
            </a:extLst>
          </p:cNvPr>
          <p:cNvSpPr/>
          <p:nvPr/>
        </p:nvSpPr>
        <p:spPr>
          <a:xfrm rot="5400000">
            <a:off x="5841956" y="2002856"/>
            <a:ext cx="310481" cy="1915569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2" name="Right Brace 1">
            <a:extLst>
              <a:ext uri="{FF2B5EF4-FFF2-40B4-BE49-F238E27FC236}">
                <a16:creationId xmlns:a16="http://schemas.microsoft.com/office/drawing/2014/main" id="{9BA2AB56-0305-86F1-8BBF-0CC19C8B3504}"/>
              </a:ext>
            </a:extLst>
          </p:cNvPr>
          <p:cNvSpPr/>
          <p:nvPr/>
        </p:nvSpPr>
        <p:spPr>
          <a:xfrm rot="5400000">
            <a:off x="8494543" y="1598686"/>
            <a:ext cx="310482" cy="2723907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 dirty="0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8371D598-DD38-FB84-B94E-6D5CD29AF2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854" y="589218"/>
            <a:ext cx="10326658" cy="467226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ea typeface="Verdana" pitchFamily="34" charset="0"/>
                <a:cs typeface="Verdana" pitchFamily="34" charset="0"/>
              </a:rPr>
              <a:t>The St. Petersburg game</a:t>
            </a:r>
            <a:endParaRPr lang="en-AU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72464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 Placeholder 33">
                <a:extLst>
                  <a:ext uri="{FF2B5EF4-FFF2-40B4-BE49-F238E27FC236}">
                    <a16:creationId xmlns:a16="http://schemas.microsoft.com/office/drawing/2014/main" id="{6BA4B3E0-C0AF-7B43-9CE7-98B58FA7983C}"/>
                  </a:ext>
                </a:extLst>
              </p:cNvPr>
              <p:cNvSpPr>
                <a:spLocks noGrp="1"/>
              </p:cNvSpPr>
              <p:nvPr>
                <p:ph type="body" idx="12"/>
              </p:nvPr>
            </p:nvSpPr>
            <p:spPr>
              <a:xfrm>
                <a:off x="617203" y="1388298"/>
                <a:ext cx="10957594" cy="4081404"/>
              </a:xfrm>
            </p:spPr>
            <p:txBody>
              <a:bodyPr/>
              <a:lstStyle/>
              <a:p>
                <a:pPr>
                  <a:lnSpc>
                    <a:spcPct val="110000"/>
                  </a:lnSpc>
                  <a:spcAft>
                    <a:spcPts val="1200"/>
                  </a:spcAft>
                </a:pPr>
                <a:r>
                  <a:rPr lang="en-AU" sz="2400" spc="-10" dirty="0">
                    <a:solidFill>
                      <a:schemeClr val="tx1"/>
                    </a:solidFill>
                    <a:cs typeface="Arial"/>
                  </a:rPr>
                  <a:t>The expected </a:t>
                </a:r>
                <a:r>
                  <a:rPr lang="en-AU" sz="2400" spc="-20" dirty="0">
                    <a:solidFill>
                      <a:schemeClr val="tx1"/>
                    </a:solidFill>
                    <a:cs typeface="Arial"/>
                  </a:rPr>
                  <a:t>value of this game </a:t>
                </a:r>
                <a14:m>
                  <m:oMath xmlns:m="http://schemas.openxmlformats.org/officeDocument/2006/math">
                    <m:r>
                      <a:rPr lang="en-AU" sz="2400" i="1" spc="-2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/>
                      </a:rPr>
                      <m:t>𝑋</m:t>
                    </m:r>
                  </m:oMath>
                </a14:m>
                <a:r>
                  <a:rPr lang="en-AU" sz="2400" spc="-20" dirty="0">
                    <a:solidFill>
                      <a:schemeClr val="tx1"/>
                    </a:solidFill>
                    <a:cs typeface="Arial"/>
                  </a:rPr>
                  <a:t> </a:t>
                </a:r>
                <a:r>
                  <a:rPr lang="en-AU" sz="2400" spc="-10" dirty="0">
                    <a:solidFill>
                      <a:schemeClr val="tx1"/>
                    </a:solidFill>
                    <a:cs typeface="Arial"/>
                  </a:rPr>
                  <a:t>is equal</a:t>
                </a:r>
                <a:r>
                  <a:rPr lang="en-AU" sz="2400" spc="-20" dirty="0">
                    <a:solidFill>
                      <a:schemeClr val="tx1"/>
                    </a:solidFill>
                    <a:cs typeface="Arial"/>
                  </a:rPr>
                  <a:t> </a:t>
                </a:r>
                <a:r>
                  <a:rPr lang="en-AU" sz="2400" spc="-10" dirty="0">
                    <a:solidFill>
                      <a:schemeClr val="tx1"/>
                    </a:solidFill>
                    <a:cs typeface="Arial"/>
                  </a:rPr>
                  <a:t>to:</a:t>
                </a:r>
                <a:endParaRPr lang="en-AU" sz="2400" dirty="0">
                  <a:solidFill>
                    <a:schemeClr val="tx1"/>
                  </a:solidFill>
                  <a:cs typeface="Arial"/>
                </a:endParaRPr>
              </a:p>
              <a:p>
                <a:pPr lvl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AU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AU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A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A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AU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AU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2+</m:t>
                      </m:r>
                      <m:d>
                        <m:dPr>
                          <m:ctrlPr>
                            <a:rPr lang="en-A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A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AU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AU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A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f>
                            <m:fPr>
                              <m:ctrlPr>
                                <a:rPr lang="en-A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AU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AU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AU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AU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4</m:t>
                      </m:r>
                      <m:r>
                        <a:rPr lang="en-AU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A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A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AU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AU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A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f>
                            <m:fPr>
                              <m:ctrlPr>
                                <a:rPr lang="en-A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AU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AU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A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f>
                            <m:fPr>
                              <m:ctrlPr>
                                <a:rPr lang="en-A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AU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AU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AU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AU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8</m:t>
                      </m:r>
                      <m:r>
                        <a:rPr lang="en-AU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A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A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AU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AU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A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f>
                            <m:fPr>
                              <m:ctrlPr>
                                <a:rPr lang="en-A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AU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AU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A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f>
                            <m:fPr>
                              <m:ctrlPr>
                                <a:rPr lang="en-A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AU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AU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A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f>
                            <m:fPr>
                              <m:ctrlPr>
                                <a:rPr lang="en-A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AU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AU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AU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AU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16</m:t>
                      </m:r>
                      <m:r>
                        <a:rPr lang="en-AU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AU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AU" sz="2800" b="0" i="1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 lvl="2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</a:pPr>
                <a:br>
                  <a:rPr lang="en-AU" sz="1600" b="0" i="1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</a:br>
                <a:r>
                  <a:rPr lang="en-AU" sz="1600" b="0" i="1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        Tail first         Tail second                    Tail third                                Tail fourth</a:t>
                </a:r>
              </a:p>
              <a:p>
                <a:pPr lvl="2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</a:pPr>
                <a:endParaRPr lang="en-AU" sz="2400" b="0" i="1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34" name="Text Placeholder 33">
                <a:extLst>
                  <a:ext uri="{FF2B5EF4-FFF2-40B4-BE49-F238E27FC236}">
                    <a16:creationId xmlns:a16="http://schemas.microsoft.com/office/drawing/2014/main" id="{6BA4B3E0-C0AF-7B43-9CE7-98B58FA7983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2"/>
              </p:nvPr>
            </p:nvSpPr>
            <p:spPr>
              <a:xfrm>
                <a:off x="617203" y="1388298"/>
                <a:ext cx="10957594" cy="4081404"/>
              </a:xfrm>
              <a:blipFill>
                <a:blip r:embed="rId2"/>
                <a:stretch>
                  <a:fillRect l="-810" t="-932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Right Brace 34">
            <a:extLst>
              <a:ext uri="{FF2B5EF4-FFF2-40B4-BE49-F238E27FC236}">
                <a16:creationId xmlns:a16="http://schemas.microsoft.com/office/drawing/2014/main" id="{3139BED7-75FD-994B-8B62-B41BA57852B1}"/>
              </a:ext>
            </a:extLst>
          </p:cNvPr>
          <p:cNvSpPr/>
          <p:nvPr/>
        </p:nvSpPr>
        <p:spPr>
          <a:xfrm rot="5400000">
            <a:off x="2363917" y="2625438"/>
            <a:ext cx="292609" cy="659919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36" name="Right Brace 35">
            <a:extLst>
              <a:ext uri="{FF2B5EF4-FFF2-40B4-BE49-F238E27FC236}">
                <a16:creationId xmlns:a16="http://schemas.microsoft.com/office/drawing/2014/main" id="{95688F36-99A1-2E42-B402-4207A8BF878F}"/>
              </a:ext>
            </a:extLst>
          </p:cNvPr>
          <p:cNvSpPr/>
          <p:nvPr/>
        </p:nvSpPr>
        <p:spPr>
          <a:xfrm rot="5400000">
            <a:off x="3770702" y="2278949"/>
            <a:ext cx="310481" cy="1335023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37" name="Right Brace 36">
            <a:extLst>
              <a:ext uri="{FF2B5EF4-FFF2-40B4-BE49-F238E27FC236}">
                <a16:creationId xmlns:a16="http://schemas.microsoft.com/office/drawing/2014/main" id="{E522E868-3316-C041-8831-7C0C5A902872}"/>
              </a:ext>
            </a:extLst>
          </p:cNvPr>
          <p:cNvSpPr/>
          <p:nvPr/>
        </p:nvSpPr>
        <p:spPr>
          <a:xfrm rot="5400000">
            <a:off x="5841956" y="2002856"/>
            <a:ext cx="310481" cy="1915569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2" name="Right Brace 1">
            <a:extLst>
              <a:ext uri="{FF2B5EF4-FFF2-40B4-BE49-F238E27FC236}">
                <a16:creationId xmlns:a16="http://schemas.microsoft.com/office/drawing/2014/main" id="{9BA2AB56-0305-86F1-8BBF-0CC19C8B3504}"/>
              </a:ext>
            </a:extLst>
          </p:cNvPr>
          <p:cNvSpPr/>
          <p:nvPr/>
        </p:nvSpPr>
        <p:spPr>
          <a:xfrm rot="5400000">
            <a:off x="8494543" y="1598686"/>
            <a:ext cx="310482" cy="2723907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 dirty="0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8371D598-DD38-FB84-B94E-6D5CD29AF2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854" y="589218"/>
            <a:ext cx="10326658" cy="467226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ea typeface="Verdana" pitchFamily="34" charset="0"/>
                <a:cs typeface="Verdana" pitchFamily="34" charset="0"/>
              </a:rPr>
              <a:t>The St. Petersburg game</a:t>
            </a:r>
            <a:endParaRPr lang="en-AU" dirty="0">
              <a:solidFill>
                <a:schemeClr val="tx1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BCE31AD-D31F-3404-C2F7-236C053918DC}"/>
              </a:ext>
            </a:extLst>
          </p:cNvPr>
          <p:cNvSpPr/>
          <p:nvPr/>
        </p:nvSpPr>
        <p:spPr>
          <a:xfrm>
            <a:off x="1790221" y="1735262"/>
            <a:ext cx="1440000" cy="1440000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78151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 Placeholder 33">
                <a:extLst>
                  <a:ext uri="{FF2B5EF4-FFF2-40B4-BE49-F238E27FC236}">
                    <a16:creationId xmlns:a16="http://schemas.microsoft.com/office/drawing/2014/main" id="{6BA4B3E0-C0AF-7B43-9CE7-98B58FA7983C}"/>
                  </a:ext>
                </a:extLst>
              </p:cNvPr>
              <p:cNvSpPr>
                <a:spLocks noGrp="1"/>
              </p:cNvSpPr>
              <p:nvPr>
                <p:ph type="body" idx="12"/>
              </p:nvPr>
            </p:nvSpPr>
            <p:spPr>
              <a:xfrm>
                <a:off x="617203" y="1388298"/>
                <a:ext cx="10957594" cy="4081404"/>
              </a:xfrm>
            </p:spPr>
            <p:txBody>
              <a:bodyPr/>
              <a:lstStyle/>
              <a:p>
                <a:pPr>
                  <a:lnSpc>
                    <a:spcPct val="110000"/>
                  </a:lnSpc>
                  <a:spcAft>
                    <a:spcPts val="1200"/>
                  </a:spcAft>
                </a:pPr>
                <a:r>
                  <a:rPr lang="en-AU" sz="2400" spc="-10" dirty="0">
                    <a:solidFill>
                      <a:schemeClr val="tx1"/>
                    </a:solidFill>
                    <a:cs typeface="Arial"/>
                  </a:rPr>
                  <a:t>The expected </a:t>
                </a:r>
                <a:r>
                  <a:rPr lang="en-AU" sz="2400" spc="-20" dirty="0">
                    <a:solidFill>
                      <a:schemeClr val="tx1"/>
                    </a:solidFill>
                    <a:cs typeface="Arial"/>
                  </a:rPr>
                  <a:t>value of this game </a:t>
                </a:r>
                <a14:m>
                  <m:oMath xmlns:m="http://schemas.openxmlformats.org/officeDocument/2006/math">
                    <m:r>
                      <a:rPr lang="en-AU" sz="2400" i="1" spc="-2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/>
                      </a:rPr>
                      <m:t>𝑋</m:t>
                    </m:r>
                  </m:oMath>
                </a14:m>
                <a:r>
                  <a:rPr lang="en-AU" sz="2400" spc="-20" dirty="0">
                    <a:solidFill>
                      <a:schemeClr val="tx1"/>
                    </a:solidFill>
                    <a:cs typeface="Arial"/>
                  </a:rPr>
                  <a:t> </a:t>
                </a:r>
                <a:r>
                  <a:rPr lang="en-AU" sz="2400" spc="-10" dirty="0">
                    <a:solidFill>
                      <a:schemeClr val="tx1"/>
                    </a:solidFill>
                    <a:cs typeface="Arial"/>
                  </a:rPr>
                  <a:t>is equal</a:t>
                </a:r>
                <a:r>
                  <a:rPr lang="en-AU" sz="2400" spc="-20" dirty="0">
                    <a:solidFill>
                      <a:schemeClr val="tx1"/>
                    </a:solidFill>
                    <a:cs typeface="Arial"/>
                  </a:rPr>
                  <a:t> </a:t>
                </a:r>
                <a:r>
                  <a:rPr lang="en-AU" sz="2400" spc="-10" dirty="0">
                    <a:solidFill>
                      <a:schemeClr val="tx1"/>
                    </a:solidFill>
                    <a:cs typeface="Arial"/>
                  </a:rPr>
                  <a:t>to:</a:t>
                </a:r>
                <a:endParaRPr lang="en-AU" sz="2400" dirty="0">
                  <a:solidFill>
                    <a:schemeClr val="tx1"/>
                  </a:solidFill>
                  <a:cs typeface="Arial"/>
                </a:endParaRPr>
              </a:p>
              <a:p>
                <a:pPr lvl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AU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AU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A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A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AU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AU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2+</m:t>
                      </m:r>
                      <m:d>
                        <m:dPr>
                          <m:ctrlPr>
                            <a:rPr lang="en-A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A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AU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AU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A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f>
                            <m:fPr>
                              <m:ctrlPr>
                                <a:rPr lang="en-A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AU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AU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AU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AU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4</m:t>
                      </m:r>
                      <m:r>
                        <a:rPr lang="en-AU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A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A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AU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AU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A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f>
                            <m:fPr>
                              <m:ctrlPr>
                                <a:rPr lang="en-A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AU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AU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A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f>
                            <m:fPr>
                              <m:ctrlPr>
                                <a:rPr lang="en-A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AU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AU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AU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AU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8</m:t>
                      </m:r>
                      <m:r>
                        <a:rPr lang="en-AU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A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A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AU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AU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A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f>
                            <m:fPr>
                              <m:ctrlPr>
                                <a:rPr lang="en-A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AU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AU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A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f>
                            <m:fPr>
                              <m:ctrlPr>
                                <a:rPr lang="en-A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AU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AU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A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f>
                            <m:fPr>
                              <m:ctrlPr>
                                <a:rPr lang="en-A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AU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AU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AU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AU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16</m:t>
                      </m:r>
                      <m:r>
                        <a:rPr lang="en-AU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AU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AU" sz="2800" b="0" i="1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 lvl="2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</a:pPr>
                <a:br>
                  <a:rPr lang="en-AU" sz="1600" b="0" i="1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</a:br>
                <a:r>
                  <a:rPr lang="en-AU" sz="1600" b="0" i="1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        Tail first         Tail second                    Tail third                                Tail fourth</a:t>
                </a:r>
              </a:p>
              <a:p>
                <a:pPr lvl="2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</a:pPr>
                <a:endParaRPr lang="en-AU" sz="2400" b="0" i="1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34" name="Text Placeholder 33">
                <a:extLst>
                  <a:ext uri="{FF2B5EF4-FFF2-40B4-BE49-F238E27FC236}">
                    <a16:creationId xmlns:a16="http://schemas.microsoft.com/office/drawing/2014/main" id="{6BA4B3E0-C0AF-7B43-9CE7-98B58FA7983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2"/>
              </p:nvPr>
            </p:nvSpPr>
            <p:spPr>
              <a:xfrm>
                <a:off x="617203" y="1388298"/>
                <a:ext cx="10957594" cy="4081404"/>
              </a:xfrm>
              <a:blipFill>
                <a:blip r:embed="rId2"/>
                <a:stretch>
                  <a:fillRect l="-810" t="-932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Right Brace 34">
            <a:extLst>
              <a:ext uri="{FF2B5EF4-FFF2-40B4-BE49-F238E27FC236}">
                <a16:creationId xmlns:a16="http://schemas.microsoft.com/office/drawing/2014/main" id="{3139BED7-75FD-994B-8B62-B41BA57852B1}"/>
              </a:ext>
            </a:extLst>
          </p:cNvPr>
          <p:cNvSpPr/>
          <p:nvPr/>
        </p:nvSpPr>
        <p:spPr>
          <a:xfrm rot="5400000">
            <a:off x="2363917" y="2625438"/>
            <a:ext cx="292609" cy="659919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36" name="Right Brace 35">
            <a:extLst>
              <a:ext uri="{FF2B5EF4-FFF2-40B4-BE49-F238E27FC236}">
                <a16:creationId xmlns:a16="http://schemas.microsoft.com/office/drawing/2014/main" id="{95688F36-99A1-2E42-B402-4207A8BF878F}"/>
              </a:ext>
            </a:extLst>
          </p:cNvPr>
          <p:cNvSpPr/>
          <p:nvPr/>
        </p:nvSpPr>
        <p:spPr>
          <a:xfrm rot="5400000">
            <a:off x="3770702" y="2278949"/>
            <a:ext cx="310481" cy="1335023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37" name="Right Brace 36">
            <a:extLst>
              <a:ext uri="{FF2B5EF4-FFF2-40B4-BE49-F238E27FC236}">
                <a16:creationId xmlns:a16="http://schemas.microsoft.com/office/drawing/2014/main" id="{E522E868-3316-C041-8831-7C0C5A902872}"/>
              </a:ext>
            </a:extLst>
          </p:cNvPr>
          <p:cNvSpPr/>
          <p:nvPr/>
        </p:nvSpPr>
        <p:spPr>
          <a:xfrm rot="5400000">
            <a:off x="5841956" y="2002856"/>
            <a:ext cx="310481" cy="1915569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2" name="Right Brace 1">
            <a:extLst>
              <a:ext uri="{FF2B5EF4-FFF2-40B4-BE49-F238E27FC236}">
                <a16:creationId xmlns:a16="http://schemas.microsoft.com/office/drawing/2014/main" id="{9BA2AB56-0305-86F1-8BBF-0CC19C8B3504}"/>
              </a:ext>
            </a:extLst>
          </p:cNvPr>
          <p:cNvSpPr/>
          <p:nvPr/>
        </p:nvSpPr>
        <p:spPr>
          <a:xfrm rot="5400000">
            <a:off x="8494543" y="1598686"/>
            <a:ext cx="310482" cy="2723907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 dirty="0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8371D598-DD38-FB84-B94E-6D5CD29AF2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854" y="589218"/>
            <a:ext cx="10326658" cy="467226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ea typeface="Verdana" pitchFamily="34" charset="0"/>
                <a:cs typeface="Verdana" pitchFamily="34" charset="0"/>
              </a:rPr>
              <a:t>The St. Petersburg game</a:t>
            </a:r>
            <a:endParaRPr lang="en-AU" dirty="0">
              <a:solidFill>
                <a:schemeClr val="tx1"/>
              </a:solidFill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AD665A6-C1B2-442A-5CC5-C7544708CACF}"/>
              </a:ext>
            </a:extLst>
          </p:cNvPr>
          <p:cNvSpPr>
            <a:spLocks noChangeAspect="1"/>
          </p:cNvSpPr>
          <p:nvPr/>
        </p:nvSpPr>
        <p:spPr>
          <a:xfrm>
            <a:off x="3093830" y="1596686"/>
            <a:ext cx="1742400" cy="1742400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908799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 Placeholder 33">
                <a:extLst>
                  <a:ext uri="{FF2B5EF4-FFF2-40B4-BE49-F238E27FC236}">
                    <a16:creationId xmlns:a16="http://schemas.microsoft.com/office/drawing/2014/main" id="{6BA4B3E0-C0AF-7B43-9CE7-98B58FA7983C}"/>
                  </a:ext>
                </a:extLst>
              </p:cNvPr>
              <p:cNvSpPr>
                <a:spLocks noGrp="1"/>
              </p:cNvSpPr>
              <p:nvPr>
                <p:ph type="body" idx="12"/>
              </p:nvPr>
            </p:nvSpPr>
            <p:spPr>
              <a:xfrm>
                <a:off x="617203" y="1388298"/>
                <a:ext cx="10957594" cy="4081404"/>
              </a:xfrm>
            </p:spPr>
            <p:txBody>
              <a:bodyPr/>
              <a:lstStyle/>
              <a:p>
                <a:pPr>
                  <a:lnSpc>
                    <a:spcPct val="110000"/>
                  </a:lnSpc>
                  <a:spcAft>
                    <a:spcPts val="1200"/>
                  </a:spcAft>
                </a:pPr>
                <a:r>
                  <a:rPr lang="en-AU" sz="2400" spc="-10" dirty="0">
                    <a:solidFill>
                      <a:schemeClr val="tx1"/>
                    </a:solidFill>
                    <a:cs typeface="Arial"/>
                  </a:rPr>
                  <a:t>The expected </a:t>
                </a:r>
                <a:r>
                  <a:rPr lang="en-AU" sz="2400" spc="-20" dirty="0">
                    <a:solidFill>
                      <a:schemeClr val="tx1"/>
                    </a:solidFill>
                    <a:cs typeface="Arial"/>
                  </a:rPr>
                  <a:t>value of this game </a:t>
                </a:r>
                <a14:m>
                  <m:oMath xmlns:m="http://schemas.openxmlformats.org/officeDocument/2006/math">
                    <m:r>
                      <a:rPr lang="en-AU" sz="2400" i="1" spc="-2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/>
                      </a:rPr>
                      <m:t>𝑋</m:t>
                    </m:r>
                  </m:oMath>
                </a14:m>
                <a:r>
                  <a:rPr lang="en-AU" sz="2400" spc="-20" dirty="0">
                    <a:solidFill>
                      <a:schemeClr val="tx1"/>
                    </a:solidFill>
                    <a:cs typeface="Arial"/>
                  </a:rPr>
                  <a:t> </a:t>
                </a:r>
                <a:r>
                  <a:rPr lang="en-AU" sz="2400" spc="-10" dirty="0">
                    <a:solidFill>
                      <a:schemeClr val="tx1"/>
                    </a:solidFill>
                    <a:cs typeface="Arial"/>
                  </a:rPr>
                  <a:t>is equal</a:t>
                </a:r>
                <a:r>
                  <a:rPr lang="en-AU" sz="2400" spc="-20" dirty="0">
                    <a:solidFill>
                      <a:schemeClr val="tx1"/>
                    </a:solidFill>
                    <a:cs typeface="Arial"/>
                  </a:rPr>
                  <a:t> </a:t>
                </a:r>
                <a:r>
                  <a:rPr lang="en-AU" sz="2400" spc="-10" dirty="0">
                    <a:solidFill>
                      <a:schemeClr val="tx1"/>
                    </a:solidFill>
                    <a:cs typeface="Arial"/>
                  </a:rPr>
                  <a:t>to:</a:t>
                </a:r>
                <a:endParaRPr lang="en-AU" sz="2400" dirty="0">
                  <a:solidFill>
                    <a:schemeClr val="tx1"/>
                  </a:solidFill>
                  <a:cs typeface="Arial"/>
                </a:endParaRPr>
              </a:p>
              <a:p>
                <a:pPr lvl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AU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AU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A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A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AU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AU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2+</m:t>
                      </m:r>
                      <m:d>
                        <m:dPr>
                          <m:ctrlPr>
                            <a:rPr lang="en-A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A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AU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AU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A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f>
                            <m:fPr>
                              <m:ctrlPr>
                                <a:rPr lang="en-A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AU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AU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AU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AU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4</m:t>
                      </m:r>
                      <m:r>
                        <a:rPr lang="en-AU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A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A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AU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AU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A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f>
                            <m:fPr>
                              <m:ctrlPr>
                                <a:rPr lang="en-A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AU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AU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A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f>
                            <m:fPr>
                              <m:ctrlPr>
                                <a:rPr lang="en-A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AU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AU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AU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AU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8</m:t>
                      </m:r>
                      <m:r>
                        <a:rPr lang="en-AU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A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A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AU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AU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A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f>
                            <m:fPr>
                              <m:ctrlPr>
                                <a:rPr lang="en-A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AU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AU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A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f>
                            <m:fPr>
                              <m:ctrlPr>
                                <a:rPr lang="en-A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AU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AU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A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f>
                            <m:fPr>
                              <m:ctrlPr>
                                <a:rPr lang="en-A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AU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AU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AU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AU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16</m:t>
                      </m:r>
                      <m:r>
                        <a:rPr lang="en-AU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AU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AU" sz="2800" b="0" i="1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 lvl="2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</a:pPr>
                <a:br>
                  <a:rPr lang="en-AU" sz="1600" b="0" i="1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</a:br>
                <a:r>
                  <a:rPr lang="en-AU" sz="1600" b="0" i="1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        Tail first         Tail second                    Tail third                                Tail fourth</a:t>
                </a:r>
              </a:p>
              <a:p>
                <a:pPr lvl="2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</a:pPr>
                <a:endParaRPr lang="en-AU" sz="2400" b="0" i="1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34" name="Text Placeholder 33">
                <a:extLst>
                  <a:ext uri="{FF2B5EF4-FFF2-40B4-BE49-F238E27FC236}">
                    <a16:creationId xmlns:a16="http://schemas.microsoft.com/office/drawing/2014/main" id="{6BA4B3E0-C0AF-7B43-9CE7-98B58FA7983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2"/>
              </p:nvPr>
            </p:nvSpPr>
            <p:spPr>
              <a:xfrm>
                <a:off x="617203" y="1388298"/>
                <a:ext cx="10957594" cy="4081404"/>
              </a:xfrm>
              <a:blipFill>
                <a:blip r:embed="rId2"/>
                <a:stretch>
                  <a:fillRect l="-810" t="-932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Right Brace 34">
            <a:extLst>
              <a:ext uri="{FF2B5EF4-FFF2-40B4-BE49-F238E27FC236}">
                <a16:creationId xmlns:a16="http://schemas.microsoft.com/office/drawing/2014/main" id="{3139BED7-75FD-994B-8B62-B41BA57852B1}"/>
              </a:ext>
            </a:extLst>
          </p:cNvPr>
          <p:cNvSpPr/>
          <p:nvPr/>
        </p:nvSpPr>
        <p:spPr>
          <a:xfrm rot="5400000">
            <a:off x="2363917" y="2625438"/>
            <a:ext cx="292609" cy="659919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36" name="Right Brace 35">
            <a:extLst>
              <a:ext uri="{FF2B5EF4-FFF2-40B4-BE49-F238E27FC236}">
                <a16:creationId xmlns:a16="http://schemas.microsoft.com/office/drawing/2014/main" id="{95688F36-99A1-2E42-B402-4207A8BF878F}"/>
              </a:ext>
            </a:extLst>
          </p:cNvPr>
          <p:cNvSpPr/>
          <p:nvPr/>
        </p:nvSpPr>
        <p:spPr>
          <a:xfrm rot="5400000">
            <a:off x="3770702" y="2278949"/>
            <a:ext cx="310481" cy="1335023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37" name="Right Brace 36">
            <a:extLst>
              <a:ext uri="{FF2B5EF4-FFF2-40B4-BE49-F238E27FC236}">
                <a16:creationId xmlns:a16="http://schemas.microsoft.com/office/drawing/2014/main" id="{E522E868-3316-C041-8831-7C0C5A902872}"/>
              </a:ext>
            </a:extLst>
          </p:cNvPr>
          <p:cNvSpPr/>
          <p:nvPr/>
        </p:nvSpPr>
        <p:spPr>
          <a:xfrm rot="5400000">
            <a:off x="5841956" y="2002856"/>
            <a:ext cx="310481" cy="1915569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2" name="Right Brace 1">
            <a:extLst>
              <a:ext uri="{FF2B5EF4-FFF2-40B4-BE49-F238E27FC236}">
                <a16:creationId xmlns:a16="http://schemas.microsoft.com/office/drawing/2014/main" id="{9BA2AB56-0305-86F1-8BBF-0CC19C8B3504}"/>
              </a:ext>
            </a:extLst>
          </p:cNvPr>
          <p:cNvSpPr/>
          <p:nvPr/>
        </p:nvSpPr>
        <p:spPr>
          <a:xfrm rot="5400000">
            <a:off x="8494543" y="1598686"/>
            <a:ext cx="310482" cy="2723907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 dirty="0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8371D598-DD38-FB84-B94E-6D5CD29AF2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854" y="589218"/>
            <a:ext cx="10326658" cy="467226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ea typeface="Verdana" pitchFamily="34" charset="0"/>
                <a:cs typeface="Verdana" pitchFamily="34" charset="0"/>
              </a:rPr>
              <a:t>The St. Petersburg game</a:t>
            </a:r>
            <a:endParaRPr lang="en-AU" dirty="0">
              <a:solidFill>
                <a:schemeClr val="tx1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C69482A-C4D9-6177-E940-AC680340875D}"/>
              </a:ext>
            </a:extLst>
          </p:cNvPr>
          <p:cNvSpPr>
            <a:spLocks noChangeAspect="1"/>
          </p:cNvSpPr>
          <p:nvPr/>
        </p:nvSpPr>
        <p:spPr>
          <a:xfrm>
            <a:off x="5011451" y="1424579"/>
            <a:ext cx="2052000" cy="2052000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947161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 Placeholder 33">
                <a:extLst>
                  <a:ext uri="{FF2B5EF4-FFF2-40B4-BE49-F238E27FC236}">
                    <a16:creationId xmlns:a16="http://schemas.microsoft.com/office/drawing/2014/main" id="{6BA4B3E0-C0AF-7B43-9CE7-98B58FA7983C}"/>
                  </a:ext>
                </a:extLst>
              </p:cNvPr>
              <p:cNvSpPr>
                <a:spLocks noGrp="1"/>
              </p:cNvSpPr>
              <p:nvPr>
                <p:ph type="body" idx="12"/>
              </p:nvPr>
            </p:nvSpPr>
            <p:spPr>
              <a:xfrm>
                <a:off x="617203" y="1388298"/>
                <a:ext cx="10957594" cy="4081404"/>
              </a:xfrm>
            </p:spPr>
            <p:txBody>
              <a:bodyPr/>
              <a:lstStyle/>
              <a:p>
                <a:pPr>
                  <a:lnSpc>
                    <a:spcPct val="110000"/>
                  </a:lnSpc>
                  <a:spcAft>
                    <a:spcPts val="1200"/>
                  </a:spcAft>
                </a:pPr>
                <a:r>
                  <a:rPr lang="en-AU" sz="2400" spc="-10" dirty="0">
                    <a:solidFill>
                      <a:schemeClr val="tx1"/>
                    </a:solidFill>
                    <a:cs typeface="Arial"/>
                  </a:rPr>
                  <a:t>The expected </a:t>
                </a:r>
                <a:r>
                  <a:rPr lang="en-AU" sz="2400" spc="-20" dirty="0">
                    <a:solidFill>
                      <a:schemeClr val="tx1"/>
                    </a:solidFill>
                    <a:cs typeface="Arial"/>
                  </a:rPr>
                  <a:t>value of this game </a:t>
                </a:r>
                <a14:m>
                  <m:oMath xmlns:m="http://schemas.openxmlformats.org/officeDocument/2006/math">
                    <m:r>
                      <a:rPr lang="en-AU" sz="2400" i="1" spc="-2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/>
                      </a:rPr>
                      <m:t>𝑋</m:t>
                    </m:r>
                  </m:oMath>
                </a14:m>
                <a:r>
                  <a:rPr lang="en-AU" sz="2400" spc="-20" dirty="0">
                    <a:solidFill>
                      <a:schemeClr val="tx1"/>
                    </a:solidFill>
                    <a:cs typeface="Arial"/>
                  </a:rPr>
                  <a:t> </a:t>
                </a:r>
                <a:r>
                  <a:rPr lang="en-AU" sz="2400" spc="-10" dirty="0">
                    <a:solidFill>
                      <a:schemeClr val="tx1"/>
                    </a:solidFill>
                    <a:cs typeface="Arial"/>
                  </a:rPr>
                  <a:t>is equal</a:t>
                </a:r>
                <a:r>
                  <a:rPr lang="en-AU" sz="2400" spc="-20" dirty="0">
                    <a:solidFill>
                      <a:schemeClr val="tx1"/>
                    </a:solidFill>
                    <a:cs typeface="Arial"/>
                  </a:rPr>
                  <a:t> </a:t>
                </a:r>
                <a:r>
                  <a:rPr lang="en-AU" sz="2400" spc="-10" dirty="0">
                    <a:solidFill>
                      <a:schemeClr val="tx1"/>
                    </a:solidFill>
                    <a:cs typeface="Arial"/>
                  </a:rPr>
                  <a:t>to:</a:t>
                </a:r>
                <a:endParaRPr lang="en-AU" sz="2400" dirty="0">
                  <a:solidFill>
                    <a:schemeClr val="tx1"/>
                  </a:solidFill>
                  <a:cs typeface="Arial"/>
                </a:endParaRPr>
              </a:p>
              <a:p>
                <a:pPr lvl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AU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AU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A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A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AU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AU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2+</m:t>
                      </m:r>
                      <m:d>
                        <m:dPr>
                          <m:ctrlPr>
                            <a:rPr lang="en-A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A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AU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AU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A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f>
                            <m:fPr>
                              <m:ctrlPr>
                                <a:rPr lang="en-A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AU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AU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AU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AU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4</m:t>
                      </m:r>
                      <m:r>
                        <a:rPr lang="en-AU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A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A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AU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AU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A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f>
                            <m:fPr>
                              <m:ctrlPr>
                                <a:rPr lang="en-A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AU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AU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A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f>
                            <m:fPr>
                              <m:ctrlPr>
                                <a:rPr lang="en-A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AU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AU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AU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AU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8</m:t>
                      </m:r>
                      <m:r>
                        <a:rPr lang="en-AU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A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A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AU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AU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A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f>
                            <m:fPr>
                              <m:ctrlPr>
                                <a:rPr lang="en-A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AU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AU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A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f>
                            <m:fPr>
                              <m:ctrlPr>
                                <a:rPr lang="en-A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AU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AU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A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f>
                            <m:fPr>
                              <m:ctrlPr>
                                <a:rPr lang="en-A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AU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AU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AU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AU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16</m:t>
                      </m:r>
                      <m:r>
                        <a:rPr lang="en-AU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AU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AU" sz="2800" b="0" i="1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 lvl="2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</a:pPr>
                <a:br>
                  <a:rPr lang="en-AU" sz="1600" b="0" i="1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</a:br>
                <a:r>
                  <a:rPr lang="en-AU" sz="1600" b="0" i="1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        Tail first         Tail second                    Tail third                                Tail fourth</a:t>
                </a:r>
              </a:p>
              <a:p>
                <a:pPr lvl="2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AU" sz="2400" b="0" dirty="0">
                    <a:solidFill>
                      <a:schemeClr val="tx1"/>
                    </a:solidFill>
                  </a:rPr>
                  <a:t>   </a:t>
                </a:r>
                <a14:m>
                  <m:oMath xmlns:m="http://schemas.openxmlformats.org/officeDocument/2006/math">
                    <m:r>
                      <a:rPr lang="en-AU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AU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AU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+1+1+1</m:t>
                    </m:r>
                    <m:r>
                      <a:rPr lang="en-AU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AU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...</m:t>
                    </m:r>
                  </m:oMath>
                </a14:m>
                <a:endParaRPr lang="en-AU" sz="2400" i="1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>
          <p:sp>
            <p:nvSpPr>
              <p:cNvPr id="34" name="Text Placeholder 33">
                <a:extLst>
                  <a:ext uri="{FF2B5EF4-FFF2-40B4-BE49-F238E27FC236}">
                    <a16:creationId xmlns:a16="http://schemas.microsoft.com/office/drawing/2014/main" id="{6BA4B3E0-C0AF-7B43-9CE7-98B58FA7983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2"/>
              </p:nvPr>
            </p:nvSpPr>
            <p:spPr>
              <a:xfrm>
                <a:off x="617203" y="1388298"/>
                <a:ext cx="10957594" cy="4081404"/>
              </a:xfrm>
              <a:blipFill>
                <a:blip r:embed="rId2"/>
                <a:stretch>
                  <a:fillRect l="-810" t="-932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Right Brace 34">
            <a:extLst>
              <a:ext uri="{FF2B5EF4-FFF2-40B4-BE49-F238E27FC236}">
                <a16:creationId xmlns:a16="http://schemas.microsoft.com/office/drawing/2014/main" id="{3139BED7-75FD-994B-8B62-B41BA57852B1}"/>
              </a:ext>
            </a:extLst>
          </p:cNvPr>
          <p:cNvSpPr/>
          <p:nvPr/>
        </p:nvSpPr>
        <p:spPr>
          <a:xfrm rot="5400000">
            <a:off x="2363917" y="2625438"/>
            <a:ext cx="292609" cy="659919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36" name="Right Brace 35">
            <a:extLst>
              <a:ext uri="{FF2B5EF4-FFF2-40B4-BE49-F238E27FC236}">
                <a16:creationId xmlns:a16="http://schemas.microsoft.com/office/drawing/2014/main" id="{95688F36-99A1-2E42-B402-4207A8BF878F}"/>
              </a:ext>
            </a:extLst>
          </p:cNvPr>
          <p:cNvSpPr/>
          <p:nvPr/>
        </p:nvSpPr>
        <p:spPr>
          <a:xfrm rot="5400000">
            <a:off x="3770702" y="2278949"/>
            <a:ext cx="310481" cy="1335023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37" name="Right Brace 36">
            <a:extLst>
              <a:ext uri="{FF2B5EF4-FFF2-40B4-BE49-F238E27FC236}">
                <a16:creationId xmlns:a16="http://schemas.microsoft.com/office/drawing/2014/main" id="{E522E868-3316-C041-8831-7C0C5A902872}"/>
              </a:ext>
            </a:extLst>
          </p:cNvPr>
          <p:cNvSpPr/>
          <p:nvPr/>
        </p:nvSpPr>
        <p:spPr>
          <a:xfrm rot="5400000">
            <a:off x="5841956" y="2002856"/>
            <a:ext cx="310481" cy="1915569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2" name="Right Brace 1">
            <a:extLst>
              <a:ext uri="{FF2B5EF4-FFF2-40B4-BE49-F238E27FC236}">
                <a16:creationId xmlns:a16="http://schemas.microsoft.com/office/drawing/2014/main" id="{9BA2AB56-0305-86F1-8BBF-0CC19C8B3504}"/>
              </a:ext>
            </a:extLst>
          </p:cNvPr>
          <p:cNvSpPr/>
          <p:nvPr/>
        </p:nvSpPr>
        <p:spPr>
          <a:xfrm rot="5400000">
            <a:off x="8494543" y="1598686"/>
            <a:ext cx="310482" cy="2723907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 dirty="0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8371D598-DD38-FB84-B94E-6D5CD29AF2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854" y="589218"/>
            <a:ext cx="10326658" cy="467226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ea typeface="Verdana" pitchFamily="34" charset="0"/>
                <a:cs typeface="Verdana" pitchFamily="34" charset="0"/>
              </a:rPr>
              <a:t>The St. Petersburg game</a:t>
            </a:r>
            <a:endParaRPr lang="en-AU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31353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 Placeholder 33">
                <a:extLst>
                  <a:ext uri="{FF2B5EF4-FFF2-40B4-BE49-F238E27FC236}">
                    <a16:creationId xmlns:a16="http://schemas.microsoft.com/office/drawing/2014/main" id="{6BA4B3E0-C0AF-7B43-9CE7-98B58FA7983C}"/>
                  </a:ext>
                </a:extLst>
              </p:cNvPr>
              <p:cNvSpPr>
                <a:spLocks noGrp="1"/>
              </p:cNvSpPr>
              <p:nvPr>
                <p:ph type="body" idx="12"/>
              </p:nvPr>
            </p:nvSpPr>
            <p:spPr>
              <a:xfrm>
                <a:off x="617203" y="1388298"/>
                <a:ext cx="10957594" cy="4081404"/>
              </a:xfrm>
            </p:spPr>
            <p:txBody>
              <a:bodyPr/>
              <a:lstStyle/>
              <a:p>
                <a:pPr>
                  <a:lnSpc>
                    <a:spcPct val="110000"/>
                  </a:lnSpc>
                  <a:spcAft>
                    <a:spcPts val="1200"/>
                  </a:spcAft>
                </a:pPr>
                <a:r>
                  <a:rPr lang="en-AU" sz="2400" spc="-10" dirty="0">
                    <a:solidFill>
                      <a:schemeClr val="tx1"/>
                    </a:solidFill>
                    <a:cs typeface="Arial"/>
                  </a:rPr>
                  <a:t>The expected </a:t>
                </a:r>
                <a:r>
                  <a:rPr lang="en-AU" sz="2400" spc="-20" dirty="0">
                    <a:solidFill>
                      <a:schemeClr val="tx1"/>
                    </a:solidFill>
                    <a:cs typeface="Arial"/>
                  </a:rPr>
                  <a:t>value of this game </a:t>
                </a:r>
                <a14:m>
                  <m:oMath xmlns:m="http://schemas.openxmlformats.org/officeDocument/2006/math">
                    <m:r>
                      <a:rPr lang="en-AU" sz="2400" i="1" spc="-2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/>
                      </a:rPr>
                      <m:t>𝑋</m:t>
                    </m:r>
                  </m:oMath>
                </a14:m>
                <a:r>
                  <a:rPr lang="en-AU" sz="2400" spc="-20" dirty="0">
                    <a:solidFill>
                      <a:schemeClr val="tx1"/>
                    </a:solidFill>
                    <a:cs typeface="Arial"/>
                  </a:rPr>
                  <a:t> </a:t>
                </a:r>
                <a:r>
                  <a:rPr lang="en-AU" sz="2400" spc="-10" dirty="0">
                    <a:solidFill>
                      <a:schemeClr val="tx1"/>
                    </a:solidFill>
                    <a:cs typeface="Arial"/>
                  </a:rPr>
                  <a:t>is equal</a:t>
                </a:r>
                <a:r>
                  <a:rPr lang="en-AU" sz="2400" spc="-20" dirty="0">
                    <a:solidFill>
                      <a:schemeClr val="tx1"/>
                    </a:solidFill>
                    <a:cs typeface="Arial"/>
                  </a:rPr>
                  <a:t> </a:t>
                </a:r>
                <a:r>
                  <a:rPr lang="en-AU" sz="2400" spc="-10" dirty="0">
                    <a:solidFill>
                      <a:schemeClr val="tx1"/>
                    </a:solidFill>
                    <a:cs typeface="Arial"/>
                  </a:rPr>
                  <a:t>to:</a:t>
                </a:r>
                <a:endParaRPr lang="en-AU" sz="2400" dirty="0">
                  <a:solidFill>
                    <a:schemeClr val="tx1"/>
                  </a:solidFill>
                  <a:cs typeface="Arial"/>
                </a:endParaRPr>
              </a:p>
              <a:p>
                <a:pPr lvl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AU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AU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A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A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AU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AU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2+</m:t>
                      </m:r>
                      <m:d>
                        <m:dPr>
                          <m:ctrlPr>
                            <a:rPr lang="en-A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A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AU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AU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A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f>
                            <m:fPr>
                              <m:ctrlPr>
                                <a:rPr lang="en-A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AU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AU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AU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AU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4</m:t>
                      </m:r>
                      <m:r>
                        <a:rPr lang="en-AU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A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A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AU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AU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A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f>
                            <m:fPr>
                              <m:ctrlPr>
                                <a:rPr lang="en-A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AU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AU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A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f>
                            <m:fPr>
                              <m:ctrlPr>
                                <a:rPr lang="en-A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AU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AU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AU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AU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8</m:t>
                      </m:r>
                      <m:r>
                        <a:rPr lang="en-AU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A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A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AU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AU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A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f>
                            <m:fPr>
                              <m:ctrlPr>
                                <a:rPr lang="en-A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AU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AU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A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f>
                            <m:fPr>
                              <m:ctrlPr>
                                <a:rPr lang="en-A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AU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AU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A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f>
                            <m:fPr>
                              <m:ctrlPr>
                                <a:rPr lang="en-A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AU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AU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AU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AU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16</m:t>
                      </m:r>
                      <m:r>
                        <a:rPr lang="en-AU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AU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AU" sz="2800" b="0" i="1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 lvl="2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</a:pPr>
                <a:br>
                  <a:rPr lang="en-AU" sz="1600" b="0" i="1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</a:br>
                <a:r>
                  <a:rPr lang="en-AU" sz="1600" b="0" i="1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        Tail first         Tail second                    Tail third                                Tail fourth</a:t>
                </a:r>
              </a:p>
              <a:p>
                <a:pPr lvl="2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AU" sz="2400" b="0" dirty="0">
                    <a:solidFill>
                      <a:schemeClr val="tx1"/>
                    </a:solidFill>
                  </a:rPr>
                  <a:t>   </a:t>
                </a:r>
                <a14:m>
                  <m:oMath xmlns:m="http://schemas.openxmlformats.org/officeDocument/2006/math">
                    <m:r>
                      <a:rPr lang="en-AU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AU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AU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+1+1+1</m:t>
                    </m:r>
                    <m:r>
                      <a:rPr lang="en-AU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AU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...</m:t>
                    </m:r>
                  </m:oMath>
                </a14:m>
                <a:endParaRPr lang="en-AU" sz="2400" i="1" dirty="0">
                  <a:solidFill>
                    <a:schemeClr val="tx1"/>
                  </a:solidFill>
                  <a:latin typeface="+mj-lt"/>
                </a:endParaRPr>
              </a:p>
              <a:p>
                <a:pPr lvl="2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en-AU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AU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AU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AU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AU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AU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nary>
                    </m:oMath>
                  </m:oMathPara>
                </a14:m>
                <a:endParaRPr lang="en-AU" sz="24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34" name="Text Placeholder 33">
                <a:extLst>
                  <a:ext uri="{FF2B5EF4-FFF2-40B4-BE49-F238E27FC236}">
                    <a16:creationId xmlns:a16="http://schemas.microsoft.com/office/drawing/2014/main" id="{6BA4B3E0-C0AF-7B43-9CE7-98B58FA7983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2"/>
              </p:nvPr>
            </p:nvSpPr>
            <p:spPr>
              <a:xfrm>
                <a:off x="617203" y="1388298"/>
                <a:ext cx="10957594" cy="4081404"/>
              </a:xfrm>
              <a:blipFill>
                <a:blip r:embed="rId2"/>
                <a:stretch>
                  <a:fillRect l="-810" t="-932" b="-40062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Right Brace 34">
            <a:extLst>
              <a:ext uri="{FF2B5EF4-FFF2-40B4-BE49-F238E27FC236}">
                <a16:creationId xmlns:a16="http://schemas.microsoft.com/office/drawing/2014/main" id="{3139BED7-75FD-994B-8B62-B41BA57852B1}"/>
              </a:ext>
            </a:extLst>
          </p:cNvPr>
          <p:cNvSpPr/>
          <p:nvPr/>
        </p:nvSpPr>
        <p:spPr>
          <a:xfrm rot="5400000">
            <a:off x="2363917" y="2625438"/>
            <a:ext cx="292609" cy="659919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36" name="Right Brace 35">
            <a:extLst>
              <a:ext uri="{FF2B5EF4-FFF2-40B4-BE49-F238E27FC236}">
                <a16:creationId xmlns:a16="http://schemas.microsoft.com/office/drawing/2014/main" id="{95688F36-99A1-2E42-B402-4207A8BF878F}"/>
              </a:ext>
            </a:extLst>
          </p:cNvPr>
          <p:cNvSpPr/>
          <p:nvPr/>
        </p:nvSpPr>
        <p:spPr>
          <a:xfrm rot="5400000">
            <a:off x="3770702" y="2278949"/>
            <a:ext cx="310481" cy="1335023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37" name="Right Brace 36">
            <a:extLst>
              <a:ext uri="{FF2B5EF4-FFF2-40B4-BE49-F238E27FC236}">
                <a16:creationId xmlns:a16="http://schemas.microsoft.com/office/drawing/2014/main" id="{E522E868-3316-C041-8831-7C0C5A902872}"/>
              </a:ext>
            </a:extLst>
          </p:cNvPr>
          <p:cNvSpPr/>
          <p:nvPr/>
        </p:nvSpPr>
        <p:spPr>
          <a:xfrm rot="5400000">
            <a:off x="5841956" y="2002856"/>
            <a:ext cx="310481" cy="1915569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2" name="Right Brace 1">
            <a:extLst>
              <a:ext uri="{FF2B5EF4-FFF2-40B4-BE49-F238E27FC236}">
                <a16:creationId xmlns:a16="http://schemas.microsoft.com/office/drawing/2014/main" id="{9BA2AB56-0305-86F1-8BBF-0CC19C8B3504}"/>
              </a:ext>
            </a:extLst>
          </p:cNvPr>
          <p:cNvSpPr/>
          <p:nvPr/>
        </p:nvSpPr>
        <p:spPr>
          <a:xfrm rot="5400000">
            <a:off x="8494543" y="1598686"/>
            <a:ext cx="310482" cy="2723907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 dirty="0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8371D598-DD38-FB84-B94E-6D5CD29AF2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854" y="589218"/>
            <a:ext cx="10326658" cy="467226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ea typeface="Verdana" pitchFamily="34" charset="0"/>
                <a:cs typeface="Verdana" pitchFamily="34" charset="0"/>
              </a:rPr>
              <a:t>The St. Petersburg game</a:t>
            </a:r>
            <a:endParaRPr lang="en-AU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708328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 Placeholder 33">
                <a:extLst>
                  <a:ext uri="{FF2B5EF4-FFF2-40B4-BE49-F238E27FC236}">
                    <a16:creationId xmlns:a16="http://schemas.microsoft.com/office/drawing/2014/main" id="{6BA4B3E0-C0AF-7B43-9CE7-98B58FA7983C}"/>
                  </a:ext>
                </a:extLst>
              </p:cNvPr>
              <p:cNvSpPr>
                <a:spLocks noGrp="1"/>
              </p:cNvSpPr>
              <p:nvPr>
                <p:ph type="body" idx="12"/>
              </p:nvPr>
            </p:nvSpPr>
            <p:spPr>
              <a:xfrm>
                <a:off x="617203" y="1388298"/>
                <a:ext cx="10957594" cy="4081404"/>
              </a:xfrm>
            </p:spPr>
            <p:txBody>
              <a:bodyPr/>
              <a:lstStyle/>
              <a:p>
                <a:pPr>
                  <a:lnSpc>
                    <a:spcPct val="110000"/>
                  </a:lnSpc>
                  <a:spcAft>
                    <a:spcPts val="1200"/>
                  </a:spcAft>
                </a:pPr>
                <a:r>
                  <a:rPr lang="en-AU" sz="2400" spc="-10" dirty="0">
                    <a:solidFill>
                      <a:schemeClr val="tx1"/>
                    </a:solidFill>
                    <a:cs typeface="Arial"/>
                  </a:rPr>
                  <a:t>The expected </a:t>
                </a:r>
                <a:r>
                  <a:rPr lang="en-AU" sz="2400" spc="-20" dirty="0">
                    <a:solidFill>
                      <a:schemeClr val="tx1"/>
                    </a:solidFill>
                    <a:cs typeface="Arial"/>
                  </a:rPr>
                  <a:t>value of this game </a:t>
                </a:r>
                <a14:m>
                  <m:oMath xmlns:m="http://schemas.openxmlformats.org/officeDocument/2006/math">
                    <m:r>
                      <a:rPr lang="en-AU" sz="2400" i="1" spc="-2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/>
                      </a:rPr>
                      <m:t>𝑋</m:t>
                    </m:r>
                  </m:oMath>
                </a14:m>
                <a:r>
                  <a:rPr lang="en-AU" sz="2400" spc="-20" dirty="0">
                    <a:solidFill>
                      <a:schemeClr val="tx1"/>
                    </a:solidFill>
                    <a:cs typeface="Arial"/>
                  </a:rPr>
                  <a:t> </a:t>
                </a:r>
                <a:r>
                  <a:rPr lang="en-AU" sz="2400" spc="-10" dirty="0">
                    <a:solidFill>
                      <a:schemeClr val="tx1"/>
                    </a:solidFill>
                    <a:cs typeface="Arial"/>
                  </a:rPr>
                  <a:t>is equal</a:t>
                </a:r>
                <a:r>
                  <a:rPr lang="en-AU" sz="2400" spc="-20" dirty="0">
                    <a:solidFill>
                      <a:schemeClr val="tx1"/>
                    </a:solidFill>
                    <a:cs typeface="Arial"/>
                  </a:rPr>
                  <a:t> </a:t>
                </a:r>
                <a:r>
                  <a:rPr lang="en-AU" sz="2400" spc="-10" dirty="0">
                    <a:solidFill>
                      <a:schemeClr val="tx1"/>
                    </a:solidFill>
                    <a:cs typeface="Arial"/>
                  </a:rPr>
                  <a:t>to:</a:t>
                </a:r>
                <a:endParaRPr lang="en-AU" sz="2400" dirty="0">
                  <a:solidFill>
                    <a:schemeClr val="tx1"/>
                  </a:solidFill>
                  <a:cs typeface="Arial"/>
                </a:endParaRPr>
              </a:p>
              <a:p>
                <a:pPr lvl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AU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AU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A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A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AU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AU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2+</m:t>
                      </m:r>
                      <m:d>
                        <m:dPr>
                          <m:ctrlPr>
                            <a:rPr lang="en-A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A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AU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AU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A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f>
                            <m:fPr>
                              <m:ctrlPr>
                                <a:rPr lang="en-A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AU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AU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AU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AU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4</m:t>
                      </m:r>
                      <m:r>
                        <a:rPr lang="en-AU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A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A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AU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AU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A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f>
                            <m:fPr>
                              <m:ctrlPr>
                                <a:rPr lang="en-A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AU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AU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A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f>
                            <m:fPr>
                              <m:ctrlPr>
                                <a:rPr lang="en-A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AU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AU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AU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AU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8</m:t>
                      </m:r>
                      <m:r>
                        <a:rPr lang="en-AU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A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A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AU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AU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A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f>
                            <m:fPr>
                              <m:ctrlPr>
                                <a:rPr lang="en-A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AU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AU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A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f>
                            <m:fPr>
                              <m:ctrlPr>
                                <a:rPr lang="en-A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AU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AU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A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f>
                            <m:fPr>
                              <m:ctrlPr>
                                <a:rPr lang="en-A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AU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AU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AU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AU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16</m:t>
                      </m:r>
                      <m:r>
                        <a:rPr lang="en-AU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AU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AU" sz="2800" b="0" i="1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 lvl="2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</a:pPr>
                <a:br>
                  <a:rPr lang="en-AU" sz="1600" b="0" i="1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</a:br>
                <a:r>
                  <a:rPr lang="en-AU" sz="1600" b="0" i="1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        Tail first         Tail second                    Tail third                                Tail fourth</a:t>
                </a:r>
              </a:p>
              <a:p>
                <a:pPr lvl="2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AU" sz="2400" b="0" dirty="0">
                    <a:solidFill>
                      <a:schemeClr val="tx1"/>
                    </a:solidFill>
                  </a:rPr>
                  <a:t>   </a:t>
                </a:r>
                <a14:m>
                  <m:oMath xmlns:m="http://schemas.openxmlformats.org/officeDocument/2006/math">
                    <m:r>
                      <a:rPr lang="en-AU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AU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AU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+1+1+1</m:t>
                    </m:r>
                    <m:r>
                      <a:rPr lang="en-AU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AU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...</m:t>
                    </m:r>
                  </m:oMath>
                </a14:m>
                <a:endParaRPr lang="en-AU" sz="2400" i="1" dirty="0">
                  <a:solidFill>
                    <a:schemeClr val="tx1"/>
                  </a:solidFill>
                  <a:latin typeface="+mj-lt"/>
                </a:endParaRPr>
              </a:p>
              <a:p>
                <a:pPr lvl="2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en-AU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AU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AU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AU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AU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AU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nary>
                    </m:oMath>
                  </m:oMathPara>
                </a14:m>
                <a:endParaRPr lang="en-AU" sz="24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2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AU" sz="2400" b="0" dirty="0">
                    <a:solidFill>
                      <a:schemeClr val="tx1"/>
                    </a:solidFill>
                  </a:rPr>
                  <a:t>   </a:t>
                </a:r>
                <a14:m>
                  <m:oMath xmlns:m="http://schemas.openxmlformats.org/officeDocument/2006/math">
                    <m:r>
                      <a:rPr lang="en-AU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AU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endParaRPr lang="en-AU" sz="2400" i="1" dirty="0">
                  <a:solidFill>
                    <a:schemeClr val="tx1"/>
                  </a:solidFill>
                  <a:latin typeface="+mj-lt"/>
                </a:endParaRPr>
              </a:p>
              <a:p>
                <a:pPr lvl="2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</a:pPr>
                <a:endParaRPr lang="en-AU" sz="2400" b="0" i="1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34" name="Text Placeholder 33">
                <a:extLst>
                  <a:ext uri="{FF2B5EF4-FFF2-40B4-BE49-F238E27FC236}">
                    <a16:creationId xmlns:a16="http://schemas.microsoft.com/office/drawing/2014/main" id="{6BA4B3E0-C0AF-7B43-9CE7-98B58FA7983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2"/>
              </p:nvPr>
            </p:nvSpPr>
            <p:spPr>
              <a:xfrm>
                <a:off x="617203" y="1388298"/>
                <a:ext cx="10957594" cy="4081404"/>
              </a:xfrm>
              <a:blipFill>
                <a:blip r:embed="rId2"/>
                <a:stretch>
                  <a:fillRect l="-810" t="-932" b="-40062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Right Brace 34">
            <a:extLst>
              <a:ext uri="{FF2B5EF4-FFF2-40B4-BE49-F238E27FC236}">
                <a16:creationId xmlns:a16="http://schemas.microsoft.com/office/drawing/2014/main" id="{3139BED7-75FD-994B-8B62-B41BA57852B1}"/>
              </a:ext>
            </a:extLst>
          </p:cNvPr>
          <p:cNvSpPr/>
          <p:nvPr/>
        </p:nvSpPr>
        <p:spPr>
          <a:xfrm rot="5400000">
            <a:off x="2363917" y="2625438"/>
            <a:ext cx="292609" cy="659919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36" name="Right Brace 35">
            <a:extLst>
              <a:ext uri="{FF2B5EF4-FFF2-40B4-BE49-F238E27FC236}">
                <a16:creationId xmlns:a16="http://schemas.microsoft.com/office/drawing/2014/main" id="{95688F36-99A1-2E42-B402-4207A8BF878F}"/>
              </a:ext>
            </a:extLst>
          </p:cNvPr>
          <p:cNvSpPr/>
          <p:nvPr/>
        </p:nvSpPr>
        <p:spPr>
          <a:xfrm rot="5400000">
            <a:off x="3770702" y="2278949"/>
            <a:ext cx="310481" cy="1335023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37" name="Right Brace 36">
            <a:extLst>
              <a:ext uri="{FF2B5EF4-FFF2-40B4-BE49-F238E27FC236}">
                <a16:creationId xmlns:a16="http://schemas.microsoft.com/office/drawing/2014/main" id="{E522E868-3316-C041-8831-7C0C5A902872}"/>
              </a:ext>
            </a:extLst>
          </p:cNvPr>
          <p:cNvSpPr/>
          <p:nvPr/>
        </p:nvSpPr>
        <p:spPr>
          <a:xfrm rot="5400000">
            <a:off x="5841956" y="2002856"/>
            <a:ext cx="310481" cy="1915569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2" name="Right Brace 1">
            <a:extLst>
              <a:ext uri="{FF2B5EF4-FFF2-40B4-BE49-F238E27FC236}">
                <a16:creationId xmlns:a16="http://schemas.microsoft.com/office/drawing/2014/main" id="{9BA2AB56-0305-86F1-8BBF-0CC19C8B3504}"/>
              </a:ext>
            </a:extLst>
          </p:cNvPr>
          <p:cNvSpPr/>
          <p:nvPr/>
        </p:nvSpPr>
        <p:spPr>
          <a:xfrm rot="5400000">
            <a:off x="8494543" y="1598686"/>
            <a:ext cx="310482" cy="2723907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 dirty="0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8371D598-DD38-FB84-B94E-6D5CD29AF2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854" y="589218"/>
            <a:ext cx="10326658" cy="467226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ea typeface="Verdana" pitchFamily="34" charset="0"/>
                <a:cs typeface="Verdana" pitchFamily="34" charset="0"/>
              </a:rPr>
              <a:t>The St. Petersburg game</a:t>
            </a:r>
            <a:endParaRPr lang="en-AU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763316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 Placeholder 33">
                <a:extLst>
                  <a:ext uri="{FF2B5EF4-FFF2-40B4-BE49-F238E27FC236}">
                    <a16:creationId xmlns:a16="http://schemas.microsoft.com/office/drawing/2014/main" id="{6BA4B3E0-C0AF-7B43-9CE7-98B58FA7983C}"/>
                  </a:ext>
                </a:extLst>
              </p:cNvPr>
              <p:cNvSpPr>
                <a:spLocks noGrp="1"/>
              </p:cNvSpPr>
              <p:nvPr>
                <p:ph type="body" idx="12"/>
              </p:nvPr>
            </p:nvSpPr>
            <p:spPr/>
            <p:txBody>
              <a:bodyPr/>
              <a:lstStyle/>
              <a:p>
                <a:pPr>
                  <a:lnSpc>
                    <a:spcPct val="110000"/>
                  </a:lnSpc>
                  <a:spcAft>
                    <a:spcPts val="1200"/>
                  </a:spcAft>
                </a:pPr>
                <a:r>
                  <a:rPr lang="en-AU" sz="2400" spc="-10" dirty="0">
                    <a:solidFill>
                      <a:schemeClr val="tx1"/>
                    </a:solidFill>
                    <a:cs typeface="Arial"/>
                  </a:rPr>
                  <a:t>The expected </a:t>
                </a:r>
                <a:r>
                  <a:rPr lang="en-AU" sz="2400" spc="-20" dirty="0">
                    <a:solidFill>
                      <a:schemeClr val="tx1"/>
                    </a:solidFill>
                    <a:cs typeface="Arial"/>
                  </a:rPr>
                  <a:t>utility of this game </a:t>
                </a:r>
                <a14:m>
                  <m:oMath xmlns:m="http://schemas.openxmlformats.org/officeDocument/2006/math">
                    <m:r>
                      <a:rPr lang="en-AU" sz="2400" i="1" spc="-2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/>
                      </a:rPr>
                      <m:t>𝑋</m:t>
                    </m:r>
                  </m:oMath>
                </a14:m>
                <a:r>
                  <a:rPr lang="en-AU" sz="2400" spc="-20" dirty="0">
                    <a:solidFill>
                      <a:schemeClr val="tx1"/>
                    </a:solidFill>
                    <a:cs typeface="Arial"/>
                  </a:rPr>
                  <a:t> </a:t>
                </a:r>
                <a:r>
                  <a:rPr lang="en-AU" sz="2400" spc="-10" dirty="0">
                    <a:solidFill>
                      <a:schemeClr val="tx1"/>
                    </a:solidFill>
                    <a:cs typeface="Arial"/>
                  </a:rPr>
                  <a:t>is equal</a:t>
                </a:r>
                <a:r>
                  <a:rPr lang="en-AU" sz="2400" spc="-20" dirty="0">
                    <a:solidFill>
                      <a:schemeClr val="tx1"/>
                    </a:solidFill>
                    <a:cs typeface="Arial"/>
                  </a:rPr>
                  <a:t> </a:t>
                </a:r>
                <a:r>
                  <a:rPr lang="en-AU" sz="2400" spc="-10" dirty="0">
                    <a:solidFill>
                      <a:schemeClr val="tx1"/>
                    </a:solidFill>
                    <a:cs typeface="Arial"/>
                  </a:rPr>
                  <a:t>to:</a:t>
                </a:r>
                <a:endParaRPr lang="en-AU" sz="2400" dirty="0">
                  <a:solidFill>
                    <a:schemeClr val="tx1"/>
                  </a:solidFill>
                  <a:cs typeface="Arial"/>
                </a:endParaRPr>
              </a:p>
              <a:p>
                <a:pPr lvl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AU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  <m:d>
                            <m:dPr>
                              <m:ctrlPr>
                                <a:rPr lang="en-AU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AU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</m:d>
                      <m:r>
                        <a:rPr lang="en-AU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AU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AU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AU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𝑈</m:t>
                      </m:r>
                      <m:d>
                        <m:dPr>
                          <m:ctrlPr>
                            <a:rPr lang="en-AU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  <m:r>
                            <a:rPr lang="en-AU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+2</m:t>
                          </m:r>
                        </m:e>
                      </m:d>
                      <m:r>
                        <a:rPr lang="en-AU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AU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AU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AU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AU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AU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  <m:f>
                            <m:fPr>
                              <m:ctrlPr>
                                <a:rPr lang="en-AU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AU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AU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AU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𝑈</m:t>
                      </m:r>
                      <m:d>
                        <m:dPr>
                          <m:ctrlPr>
                            <a:rPr lang="en-AU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  <m:r>
                            <a:rPr lang="en-AU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+4</m:t>
                          </m:r>
                        </m:e>
                      </m:d>
                      <m:r>
                        <a:rPr lang="en-AU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AU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AU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AU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AU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AU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  <m:f>
                            <m:fPr>
                              <m:ctrlPr>
                                <a:rPr lang="en-AU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AU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AU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AU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  <m:f>
                            <m:fPr>
                              <m:ctrlPr>
                                <a:rPr lang="en-AU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AU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AU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AU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𝑈</m:t>
                      </m:r>
                      <m:d>
                        <m:dPr>
                          <m:ctrlPr>
                            <a:rPr lang="en-AU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  <m:r>
                            <a:rPr lang="en-AU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+8</m:t>
                          </m:r>
                        </m:e>
                      </m:d>
                    </m:oMath>
                  </m:oMathPara>
                </a14:m>
                <a:endParaRPr lang="en-AU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</a:pPr>
                <a:br>
                  <a:rPr lang="en-AU" sz="1600" b="0" i="1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</a:br>
                <a:r>
                  <a:rPr lang="en-AU" sz="1600" b="0" i="1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                         </a:t>
                </a:r>
                <a:r>
                  <a:rPr lang="en-AU" sz="1400" b="0" i="1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Tail first                         Tail second                                  Tail third </a:t>
                </a:r>
                <a:endParaRPr lang="en-AU" sz="14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2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                  </m:t>
                      </m:r>
                      <m:r>
                        <a:rPr lang="en-AU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AU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AU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AU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AU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AU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  <m:f>
                            <m:fPr>
                              <m:ctrlPr>
                                <a:rPr lang="en-AU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AU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AU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AU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  <m:f>
                            <m:fPr>
                              <m:ctrlPr>
                                <a:rPr lang="en-AU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AU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AU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AU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  <m:f>
                            <m:fPr>
                              <m:ctrlPr>
                                <a:rPr lang="en-AU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AU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AU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AU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𝑈</m:t>
                      </m:r>
                      <m:d>
                        <m:dPr>
                          <m:ctrlPr>
                            <a:rPr lang="en-AU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  <m:r>
                            <a:rPr lang="en-AU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+16</m:t>
                          </m:r>
                        </m:e>
                      </m:d>
                      <m:r>
                        <a:rPr lang="en-AU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AU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AU" sz="2000" b="0" i="1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 lvl="2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</a:pPr>
                <a:br>
                  <a:rPr lang="en-AU" sz="1400" b="0" i="1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</a:br>
                <a:r>
                  <a:rPr lang="en-AU" sz="1400" b="0" i="1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                                                     Tail fourth</a:t>
                </a:r>
              </a:p>
              <a:p>
                <a:pPr lvl="2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=</m:t>
                      </m:r>
                      <m:f>
                        <m:fPr>
                          <m:ctrlPr>
                            <a:rPr lang="en-AU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AU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AU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𝑈</m:t>
                      </m:r>
                      <m:d>
                        <m:dPr>
                          <m:ctrlPr>
                            <a:rPr lang="en-AU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  <m:r>
                            <a:rPr lang="en-AU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+2</m:t>
                          </m:r>
                        </m:e>
                      </m:d>
                      <m:r>
                        <a:rPr lang="en-AU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AU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AU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AU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𝑈</m:t>
                      </m:r>
                      <m:d>
                        <m:dPr>
                          <m:ctrlPr>
                            <a:rPr lang="en-AU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  <m:r>
                            <a:rPr lang="en-AU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+4</m:t>
                          </m:r>
                        </m:e>
                      </m:d>
                      <m:r>
                        <a:rPr lang="en-AU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AU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AU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  <m:r>
                        <a:rPr lang="en-AU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𝑈</m:t>
                      </m:r>
                      <m:d>
                        <m:dPr>
                          <m:ctrlPr>
                            <a:rPr lang="en-AU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  <m:r>
                            <a:rPr lang="en-AU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+8</m:t>
                          </m:r>
                        </m:e>
                      </m:d>
                      <m:r>
                        <a:rPr lang="en-AU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AU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AU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16</m:t>
                          </m:r>
                        </m:den>
                      </m:f>
                      <m:r>
                        <a:rPr lang="en-AU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𝑈</m:t>
                      </m:r>
                      <m:d>
                        <m:dPr>
                          <m:ctrlPr>
                            <a:rPr lang="en-AU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  <m:r>
                            <a:rPr lang="en-AU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+16</m:t>
                          </m:r>
                        </m:e>
                      </m:d>
                      <m:r>
                        <a:rPr lang="en-AU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AU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…</m:t>
                      </m:r>
                      <m:r>
                        <a:rPr lang="en-AU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AU" sz="2000" b="0" i="1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 lvl="2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   </m:t>
                      </m:r>
                      <m:r>
                        <a:rPr lang="en-AU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AU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AU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AU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AU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AU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=∞</m:t>
                          </m:r>
                        </m:sup>
                        <m:e>
                          <m:f>
                            <m:fPr>
                              <m:ctrlPr>
                                <a:rPr lang="en-AU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AU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AU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AU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AU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p>
                            </m:den>
                          </m:f>
                          <m:r>
                            <a:rPr lang="en-AU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  <m:d>
                            <m:dPr>
                              <m:ctrlPr>
                                <a:rPr lang="en-AU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AU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  <m:r>
                                <a:rPr lang="en-AU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AU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AU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AU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p>
                            </m:e>
                          </m:d>
                        </m:e>
                      </m:nary>
                    </m:oMath>
                  </m:oMathPara>
                </a14:m>
                <a:endParaRPr lang="en-AU" sz="2000" b="0" i="1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34" name="Text Placeholder 33">
                <a:extLst>
                  <a:ext uri="{FF2B5EF4-FFF2-40B4-BE49-F238E27FC236}">
                    <a16:creationId xmlns:a16="http://schemas.microsoft.com/office/drawing/2014/main" id="{6BA4B3E0-C0AF-7B43-9CE7-98B58FA7983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2"/>
              </p:nvPr>
            </p:nvSpPr>
            <p:spPr>
              <a:blipFill>
                <a:blip r:embed="rId2"/>
                <a:stretch>
                  <a:fillRect l="-926" t="-932" b="-65528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Right Brace 34">
            <a:extLst>
              <a:ext uri="{FF2B5EF4-FFF2-40B4-BE49-F238E27FC236}">
                <a16:creationId xmlns:a16="http://schemas.microsoft.com/office/drawing/2014/main" id="{3139BED7-75FD-994B-8B62-B41BA57852B1}"/>
              </a:ext>
            </a:extLst>
          </p:cNvPr>
          <p:cNvSpPr/>
          <p:nvPr/>
        </p:nvSpPr>
        <p:spPr>
          <a:xfrm rot="5400000">
            <a:off x="2836084" y="2260612"/>
            <a:ext cx="292608" cy="1133622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36" name="Right Brace 35">
            <a:extLst>
              <a:ext uri="{FF2B5EF4-FFF2-40B4-BE49-F238E27FC236}">
                <a16:creationId xmlns:a16="http://schemas.microsoft.com/office/drawing/2014/main" id="{95688F36-99A1-2E42-B402-4207A8BF878F}"/>
              </a:ext>
            </a:extLst>
          </p:cNvPr>
          <p:cNvSpPr/>
          <p:nvPr/>
        </p:nvSpPr>
        <p:spPr>
          <a:xfrm rot="5400000">
            <a:off x="4763023" y="1890132"/>
            <a:ext cx="290186" cy="1877004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37" name="Right Brace 36">
            <a:extLst>
              <a:ext uri="{FF2B5EF4-FFF2-40B4-BE49-F238E27FC236}">
                <a16:creationId xmlns:a16="http://schemas.microsoft.com/office/drawing/2014/main" id="{E522E868-3316-C041-8831-7C0C5A902872}"/>
              </a:ext>
            </a:extLst>
          </p:cNvPr>
          <p:cNvSpPr/>
          <p:nvPr/>
        </p:nvSpPr>
        <p:spPr>
          <a:xfrm rot="5400000">
            <a:off x="7220987" y="1727165"/>
            <a:ext cx="290186" cy="2198094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2" name="Right Brace 1">
            <a:extLst>
              <a:ext uri="{FF2B5EF4-FFF2-40B4-BE49-F238E27FC236}">
                <a16:creationId xmlns:a16="http://schemas.microsoft.com/office/drawing/2014/main" id="{6CD12D2F-09C3-12E5-BF54-2494FD804293}"/>
              </a:ext>
            </a:extLst>
          </p:cNvPr>
          <p:cNvSpPr/>
          <p:nvPr/>
        </p:nvSpPr>
        <p:spPr>
          <a:xfrm rot="5400000">
            <a:off x="4498140" y="2819311"/>
            <a:ext cx="290186" cy="2905534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9C447B68-9C41-6755-7196-AEF9CFCB5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854" y="589218"/>
            <a:ext cx="10326658" cy="467226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ea typeface="Verdana" pitchFamily="34" charset="0"/>
                <a:cs typeface="Verdana" pitchFamily="34" charset="0"/>
              </a:rPr>
              <a:t>The St. Petersburg game</a:t>
            </a:r>
            <a:endParaRPr lang="en-AU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00733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F940B24F-96D7-1B4F-A58E-B5F3109DE294}"/>
                  </a:ext>
                </a:extLst>
              </p:cNvPr>
              <p:cNvSpPr>
                <a:spLocks noGrp="1"/>
              </p:cNvSpPr>
              <p:nvPr>
                <p:ph type="body" idx="12"/>
              </p:nvPr>
            </p:nvSpPr>
            <p:spPr/>
            <p:txBody>
              <a:bodyPr/>
              <a:lstStyle/>
              <a:p>
                <a:pPr>
                  <a:lnSpc>
                    <a:spcPct val="110000"/>
                  </a:lnSpc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latin typeface="Cambria Math" panose="02040503050406030204" pitchFamily="18" charset="0"/>
                          <a:ea typeface="Verdana" pitchFamily="34" charset="0"/>
                          <a:cs typeface="Verdana" pitchFamily="34" charset="0"/>
                        </a:rPr>
                        <m:t>𝑈</m:t>
                      </m:r>
                      <m:r>
                        <a:rPr lang="en-US" sz="2800" i="1" dirty="0">
                          <a:latin typeface="Cambria Math" panose="02040503050406030204" pitchFamily="18" charset="0"/>
                          <a:ea typeface="Verdana" pitchFamily="34" charset="0"/>
                          <a:cs typeface="Verdana" pitchFamily="34" charset="0"/>
                        </a:rPr>
                        <m:t>(</m:t>
                      </m:r>
                      <m:r>
                        <a:rPr lang="en-US" sz="2800" i="1" dirty="0">
                          <a:latin typeface="Cambria Math" panose="02040503050406030204" pitchFamily="18" charset="0"/>
                          <a:ea typeface="Verdana" pitchFamily="34" charset="0"/>
                          <a:cs typeface="Verdana" pitchFamily="34" charset="0"/>
                        </a:rPr>
                        <m:t>𝑥</m:t>
                      </m:r>
                      <m:r>
                        <a:rPr lang="en-US" sz="2800" i="1" dirty="0">
                          <a:latin typeface="Cambria Math" panose="02040503050406030204" pitchFamily="18" charset="0"/>
                          <a:ea typeface="Verdana" pitchFamily="34" charset="0"/>
                          <a:cs typeface="Verdana" pitchFamily="34" charset="0"/>
                        </a:rPr>
                        <m:t>)=</m:t>
                      </m:r>
                      <m:r>
                        <m:rPr>
                          <m:sty m:val="p"/>
                        </m:rPr>
                        <a:rPr lang="en-US" sz="2800" i="1" dirty="0">
                          <a:latin typeface="Cambria Math" panose="02040503050406030204" pitchFamily="18" charset="0"/>
                          <a:ea typeface="Verdana" pitchFamily="34" charset="0"/>
                          <a:cs typeface="Verdana" pitchFamily="34" charset="0"/>
                        </a:rPr>
                        <m:t>ln</m:t>
                      </m:r>
                      <m:r>
                        <a:rPr lang="en-US" sz="2800" i="1" dirty="0">
                          <a:latin typeface="Cambria Math" panose="02040503050406030204" pitchFamily="18" charset="0"/>
                          <a:ea typeface="Verdana" pitchFamily="34" charset="0"/>
                          <a:cs typeface="Verdana" pitchFamily="34" charset="0"/>
                        </a:rPr>
                        <m:t>⁡(</m:t>
                      </m:r>
                      <m:r>
                        <a:rPr lang="en-US" sz="2800" i="1" dirty="0">
                          <a:latin typeface="Cambria Math" panose="02040503050406030204" pitchFamily="18" charset="0"/>
                          <a:ea typeface="Verdana" pitchFamily="34" charset="0"/>
                          <a:cs typeface="Verdana" pitchFamily="34" charset="0"/>
                        </a:rPr>
                        <m:t>𝑥</m:t>
                      </m:r>
                      <m:r>
                        <a:rPr lang="en-US" sz="2800" i="1" dirty="0">
                          <a:latin typeface="Cambria Math" panose="02040503050406030204" pitchFamily="18" charset="0"/>
                          <a:ea typeface="Verdana" pitchFamily="34" charset="0"/>
                          <a:cs typeface="Verdana" pitchFamily="34" charset="0"/>
                        </a:rPr>
                        <m:t>)</m:t>
                      </m:r>
                    </m:oMath>
                  </m:oMathPara>
                </a14:m>
                <a:endParaRPr lang="en-US" sz="2800" dirty="0">
                  <a:ea typeface="Verdana" pitchFamily="34" charset="0"/>
                  <a:cs typeface="Verdana" pitchFamily="34" charset="0"/>
                </a:endParaRPr>
              </a:p>
              <a:p>
                <a:pPr>
                  <a:lnSpc>
                    <a:spcPct val="110000"/>
                  </a:lnSpc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Verdana" pitchFamily="34" charset="0"/>
                          <a:cs typeface="Verdana" pitchFamily="34" charset="0"/>
                        </a:rPr>
                        <m:t>𝑋</m:t>
                      </m:r>
                      <m:r>
                        <a:rPr lang="en-A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Verdana" pitchFamily="34" charset="0"/>
                          <a:cs typeface="Verdana" pitchFamily="34" charset="0"/>
                        </a:rPr>
                        <m:t>=</m:t>
                      </m:r>
                      <m:d>
                        <m:dPr>
                          <m:ctrlPr>
                            <a:rPr lang="en-AU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itchFamily="34" charset="0"/>
                              <a:cs typeface="Verdana" pitchFamily="34" charset="0"/>
                            </a:rPr>
                          </m:ctrlPr>
                        </m:dPr>
                        <m:e>
                          <m:r>
                            <a:rPr lang="en-AU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itchFamily="34" charset="0"/>
                              <a:cs typeface="Verdana" pitchFamily="34" charset="0"/>
                            </a:rPr>
                            <m:t>0.5,$10;0.5,−$10</m:t>
                          </m:r>
                        </m:e>
                      </m:d>
                      <m:r>
                        <a:rPr lang="en-A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Verdana" pitchFamily="34" charset="0"/>
                          <a:cs typeface="Verdana" pitchFamily="34" charset="0"/>
                        </a:rPr>
                        <m:t>         </m:t>
                      </m:r>
                      <m:r>
                        <a:rPr lang="en-A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Verdana" pitchFamily="34" charset="0"/>
                          <a:cs typeface="Verdana" pitchFamily="34" charset="0"/>
                        </a:rPr>
                        <m:t>𝑊</m:t>
                      </m:r>
                      <m:r>
                        <a:rPr lang="en-A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Verdana" pitchFamily="34" charset="0"/>
                          <a:cs typeface="Verdana" pitchFamily="34" charset="0"/>
                        </a:rPr>
                        <m:t>=$20</m:t>
                      </m:r>
                    </m:oMath>
                  </m:oMathPara>
                </a14:m>
                <a:endParaRPr lang="en-AU" sz="2800" b="0" dirty="0">
                  <a:solidFill>
                    <a:schemeClr val="tx1"/>
                  </a:solidFill>
                  <a:ea typeface="Verdana" pitchFamily="34" charset="0"/>
                  <a:cs typeface="Verdana" pitchFamily="34" charset="0"/>
                </a:endParaRPr>
              </a:p>
              <a:p>
                <a:pPr lvl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/>
                        </a:rPr>
                        <m:t>𝐸</m:t>
                      </m:r>
                      <m:r>
                        <a:rPr lang="en-AU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/>
                        </a:rPr>
                        <m:t>[</m:t>
                      </m:r>
                      <m:r>
                        <a:rPr lang="en-AU" sz="2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/>
                        </a:rPr>
                        <m:t>𝑋</m:t>
                      </m:r>
                      <m:r>
                        <a:rPr lang="en-AU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/>
                        </a:rPr>
                        <m:t>] =</m:t>
                      </m:r>
                      <m:nary>
                        <m:naryPr>
                          <m:chr m:val="∑"/>
                          <m:ctrlPr>
                            <a:rPr lang="en-AU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itchFamily="34" charset="0"/>
                              <a:cs typeface="Verdana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AU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itchFamily="34" charset="0"/>
                              <a:cs typeface="Verdana" pitchFamily="34" charset="0"/>
                            </a:rPr>
                            <m:t>𝑖</m:t>
                          </m:r>
                          <m:r>
                            <a:rPr lang="en-AU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itchFamily="34" charset="0"/>
                              <a:cs typeface="Verdana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AU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itchFamily="34" charset="0"/>
                              <a:cs typeface="Verdana" pitchFamily="34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Verdana" pitchFamily="34" charset="0"/>
                                  <a:cs typeface="Verdana" pitchFamily="34" charset="0"/>
                                </a:rPr>
                              </m:ctrlPr>
                            </m:sSubPr>
                            <m:e>
                              <m:r>
                                <a:rPr lang="en-AU" sz="2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Verdana" pitchFamily="34" charset="0"/>
                                  <a:cs typeface="Verdana" pitchFamily="34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AU" sz="2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Verdana" pitchFamily="34" charset="0"/>
                                  <a:cs typeface="Verdana" pitchFamily="34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Verdana" pitchFamily="34" charset="0"/>
                                  <a:cs typeface="Verdana" pitchFamily="34" charset="0"/>
                                </a:rPr>
                              </m:ctrlPr>
                            </m:sSubPr>
                            <m:e>
                              <m:r>
                                <a:rPr lang="en-AU" sz="2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Verdana" pitchFamily="34" charset="0"/>
                                  <a:cs typeface="Verdana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AU" sz="2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Verdana" pitchFamily="34" charset="0"/>
                                  <a:cs typeface="Verdana" pitchFamily="34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ea typeface="Verdana" pitchFamily="34" charset="0"/>
                  <a:cs typeface="Verdana" pitchFamily="34" charset="0"/>
                </a:endParaRPr>
              </a:p>
            </p:txBody>
          </p:sp>
        </mc:Choice>
        <mc:Fallback xmlns="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F940B24F-96D7-1B4F-A58E-B5F3109DE29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2"/>
              </p:nvPr>
            </p:nvSpPr>
            <p:spPr>
              <a:blipFill>
                <a:blip r:embed="rId2"/>
                <a:stretch>
                  <a:fillRect l="-231" t="-311" b="-15528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ontent Placeholder 2"/>
          <p:cNvSpPr txBox="1">
            <a:spLocks/>
          </p:cNvSpPr>
          <p:nvPr/>
        </p:nvSpPr>
        <p:spPr>
          <a:xfrm>
            <a:off x="1981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endParaRPr lang="en-US" sz="2900" dirty="0"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615662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8" name="Text Placeholder 47">
                <a:extLst>
                  <a:ext uri="{FF2B5EF4-FFF2-40B4-BE49-F238E27FC236}">
                    <a16:creationId xmlns:a16="http://schemas.microsoft.com/office/drawing/2014/main" id="{A2E51878-99DD-454C-A364-AF694103441F}"/>
                  </a:ext>
                </a:extLst>
              </p:cNvPr>
              <p:cNvSpPr>
                <a:spLocks noGrp="1"/>
              </p:cNvSpPr>
              <p:nvPr>
                <p:ph type="body" idx="12"/>
              </p:nvPr>
            </p:nvSpPr>
            <p:spPr/>
            <p:txBody>
              <a:bodyPr/>
              <a:lstStyle/>
              <a:p>
                <a:pPr>
                  <a:lnSpc>
                    <a:spcPct val="110000"/>
                  </a:lnSpc>
                  <a:spcAft>
                    <a:spcPts val="1200"/>
                  </a:spcAft>
                </a:pPr>
                <a:r>
                  <a:rPr lang="en-AU" sz="2400" spc="-10" dirty="0">
                    <a:solidFill>
                      <a:schemeClr val="tx1"/>
                    </a:solidFill>
                    <a:cs typeface="Arial"/>
                  </a:rPr>
                  <a:t>What</a:t>
                </a:r>
                <a:r>
                  <a:rPr lang="en-AU" sz="2400" dirty="0">
                    <a:solidFill>
                      <a:schemeClr val="tx1"/>
                    </a:solidFill>
                    <a:cs typeface="Arial"/>
                  </a:rPr>
                  <a:t> </a:t>
                </a:r>
                <a:r>
                  <a:rPr lang="en-AU" sz="2400" spc="-10" dirty="0">
                    <a:solidFill>
                      <a:schemeClr val="tx1"/>
                    </a:solidFill>
                    <a:cs typeface="Arial"/>
                  </a:rPr>
                  <a:t>is</a:t>
                </a:r>
                <a:r>
                  <a:rPr lang="en-AU" sz="2400" dirty="0">
                    <a:solidFill>
                      <a:schemeClr val="tx1"/>
                    </a:solidFill>
                    <a:cs typeface="Arial"/>
                  </a:rPr>
                  <a:t> </a:t>
                </a:r>
                <a:r>
                  <a:rPr lang="en-AU" sz="2400" spc="-10" dirty="0">
                    <a:solidFill>
                      <a:schemeClr val="tx1"/>
                    </a:solidFill>
                    <a:cs typeface="Arial"/>
                  </a:rPr>
                  <a:t>the</a:t>
                </a:r>
                <a:r>
                  <a:rPr lang="en-AU" sz="2400" dirty="0">
                    <a:solidFill>
                      <a:schemeClr val="tx1"/>
                    </a:solidFill>
                    <a:cs typeface="Arial"/>
                  </a:rPr>
                  <a:t> </a:t>
                </a:r>
                <a:r>
                  <a:rPr lang="en-AU" sz="2400" spc="-10" dirty="0">
                    <a:solidFill>
                      <a:schemeClr val="tx1"/>
                    </a:solidFill>
                    <a:cs typeface="Arial"/>
                  </a:rPr>
                  <a:t>maximum</a:t>
                </a:r>
                <a:r>
                  <a:rPr lang="en-AU" sz="2400" spc="10" dirty="0">
                    <a:solidFill>
                      <a:schemeClr val="tx1"/>
                    </a:solidFill>
                    <a:cs typeface="Arial"/>
                  </a:rPr>
                  <a:t> $</a:t>
                </a:r>
                <a14:m>
                  <m:oMath xmlns:m="http://schemas.openxmlformats.org/officeDocument/2006/math">
                    <m:r>
                      <a:rPr lang="en-AU" sz="2400" i="1" dirty="0" smtClean="0">
                        <a:latin typeface="Cambria Math" panose="02040503050406030204" pitchFamily="18" charset="0"/>
                        <a:cs typeface="Arial"/>
                      </a:rPr>
                      <m:t>𝑐</m:t>
                    </m:r>
                  </m:oMath>
                </a14:m>
                <a:r>
                  <a:rPr lang="en-AU" sz="2400" dirty="0">
                    <a:solidFill>
                      <a:schemeClr val="tx1"/>
                    </a:solidFill>
                    <a:cs typeface="Arial"/>
                  </a:rPr>
                  <a:t> </a:t>
                </a:r>
                <a:r>
                  <a:rPr lang="en-AU" sz="2400" spc="-10" dirty="0">
                    <a:solidFill>
                      <a:schemeClr val="tx1"/>
                    </a:solidFill>
                    <a:cs typeface="Arial"/>
                  </a:rPr>
                  <a:t>a risk neutral player with </a:t>
                </a:r>
                <a14:m>
                  <m:oMath xmlns:m="http://schemas.openxmlformats.org/officeDocument/2006/math">
                    <m:r>
                      <a:rPr lang="en-AU" sz="2400" i="1" spc="-69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Georgia"/>
                      </a:rPr>
                      <m:t>𝑈</m:t>
                    </m:r>
                    <m:r>
                      <a:rPr lang="en-AU" sz="2400" i="1" spc="-218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Georgia"/>
                      </a:rPr>
                      <m:t> </m:t>
                    </m:r>
                    <m:d>
                      <m:dPr>
                        <m:ctrlPr>
                          <a:rPr lang="en-AU" sz="2400" i="1" spc="-218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sz="2400" i="1" spc="-218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AU" sz="2400" i="1" spc="149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PMingLiU"/>
                      </a:rPr>
                      <m:t>=</m:t>
                    </m:r>
                    <m:r>
                      <a:rPr lang="en-AU" sz="2400" i="1" spc="149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PMingLiU"/>
                      </a:rPr>
                      <m:t>𝑥</m:t>
                    </m:r>
                  </m:oMath>
                </a14:m>
                <a:r>
                  <a:rPr lang="en-AU" sz="2400" spc="-20" dirty="0">
                    <a:solidFill>
                      <a:schemeClr val="tx1"/>
                    </a:solidFill>
                    <a:cs typeface="Arial"/>
                  </a:rPr>
                  <a:t> would</a:t>
                </a:r>
                <a:r>
                  <a:rPr lang="en-AU" sz="2400" dirty="0">
                    <a:solidFill>
                      <a:schemeClr val="tx1"/>
                    </a:solidFill>
                    <a:cs typeface="Arial"/>
                  </a:rPr>
                  <a:t> </a:t>
                </a:r>
                <a:r>
                  <a:rPr lang="en-AU" sz="2400" spc="-10" dirty="0">
                    <a:solidFill>
                      <a:schemeClr val="tx1"/>
                    </a:solidFill>
                    <a:cs typeface="Arial"/>
                  </a:rPr>
                  <a:t>be</a:t>
                </a:r>
                <a:r>
                  <a:rPr lang="en-AU" sz="2400" dirty="0">
                    <a:solidFill>
                      <a:schemeClr val="tx1"/>
                    </a:solidFill>
                    <a:cs typeface="Arial"/>
                  </a:rPr>
                  <a:t> </a:t>
                </a:r>
                <a:r>
                  <a:rPr lang="en-AU" sz="2400" spc="-10" dirty="0">
                    <a:solidFill>
                      <a:schemeClr val="tx1"/>
                    </a:solidFill>
                    <a:cs typeface="Arial"/>
                  </a:rPr>
                  <a:t>willing</a:t>
                </a:r>
                <a:r>
                  <a:rPr lang="en-AU" sz="2400" dirty="0">
                    <a:solidFill>
                      <a:schemeClr val="tx1"/>
                    </a:solidFill>
                    <a:cs typeface="Arial"/>
                  </a:rPr>
                  <a:t> </a:t>
                </a:r>
                <a:r>
                  <a:rPr lang="en-AU" sz="2400" spc="-10" dirty="0">
                    <a:solidFill>
                      <a:schemeClr val="tx1"/>
                    </a:solidFill>
                    <a:cs typeface="Arial"/>
                  </a:rPr>
                  <a:t>to</a:t>
                </a:r>
                <a:r>
                  <a:rPr lang="en-AU" sz="2400" spc="10" dirty="0">
                    <a:solidFill>
                      <a:schemeClr val="tx1"/>
                    </a:solidFill>
                    <a:cs typeface="Arial"/>
                  </a:rPr>
                  <a:t> </a:t>
                </a:r>
                <a:r>
                  <a:rPr lang="en-AU" sz="2400" spc="-20" dirty="0">
                    <a:solidFill>
                      <a:schemeClr val="tx1"/>
                    </a:solidFill>
                    <a:cs typeface="Arial"/>
                  </a:rPr>
                  <a:t>pay </a:t>
                </a:r>
                <a:r>
                  <a:rPr lang="en-AU" sz="2400" spc="-10" dirty="0">
                    <a:solidFill>
                      <a:schemeClr val="tx1"/>
                    </a:solidFill>
                    <a:cs typeface="Arial"/>
                  </a:rPr>
                  <a:t>to </a:t>
                </a:r>
                <a:r>
                  <a:rPr lang="en-AU" sz="2400" spc="-20" dirty="0">
                    <a:solidFill>
                      <a:schemeClr val="tx1"/>
                    </a:solidFill>
                    <a:cs typeface="Arial"/>
                  </a:rPr>
                  <a:t>play</a:t>
                </a:r>
                <a:r>
                  <a:rPr lang="en-AU" sz="2400" spc="-10" dirty="0">
                    <a:solidFill>
                      <a:schemeClr val="tx1"/>
                    </a:solidFill>
                    <a:cs typeface="Arial"/>
                  </a:rPr>
                  <a:t> the game?</a:t>
                </a:r>
              </a:p>
              <a:p>
                <a:pPr>
                  <a:lnSpc>
                    <a:spcPct val="110000"/>
                  </a:lnSpc>
                  <a:spcAft>
                    <a:spcPts val="1200"/>
                  </a:spcAft>
                </a:pPr>
                <a:r>
                  <a:rPr lang="en-AU" sz="2400" spc="-10" dirty="0">
                    <a:solidFill>
                      <a:schemeClr val="tx1"/>
                    </a:solidFill>
                    <a:cs typeface="Arial"/>
                  </a:rPr>
                  <a:t>They will be indifferent when:</a:t>
                </a:r>
                <a:endParaRPr lang="en-AU" sz="2400" spc="-20" dirty="0">
                  <a:solidFill>
                    <a:schemeClr val="tx1"/>
                  </a:solidFill>
                  <a:cs typeface="Arial"/>
                </a:endParaRPr>
              </a:p>
              <a:p>
                <a:pPr lvl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  <m:d>
                        <m:dPr>
                          <m:ctrlP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d>
                      <m:r>
                        <a:rPr lang="en-AU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  <m:d>
                            <m:dPr>
                              <m:ctrlPr>
                                <a:rPr lang="en-AU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AU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AU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AU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AU" sz="2800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48" name="Text Placeholder 47">
                <a:extLst>
                  <a:ext uri="{FF2B5EF4-FFF2-40B4-BE49-F238E27FC236}">
                    <a16:creationId xmlns:a16="http://schemas.microsoft.com/office/drawing/2014/main" id="{A2E51878-99DD-454C-A364-AF694103441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2"/>
              </p:nvPr>
            </p:nvSpPr>
            <p:spPr>
              <a:blipFill>
                <a:blip r:embed="rId2"/>
                <a:stretch>
                  <a:fillRect l="-926" t="-932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3">
            <a:extLst>
              <a:ext uri="{FF2B5EF4-FFF2-40B4-BE49-F238E27FC236}">
                <a16:creationId xmlns:a16="http://schemas.microsoft.com/office/drawing/2014/main" id="{9EED279C-5B4D-7C9C-487E-A963469B84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854" y="589218"/>
            <a:ext cx="10326658" cy="467226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ea typeface="Verdana" pitchFamily="34" charset="0"/>
                <a:cs typeface="Verdana" pitchFamily="34" charset="0"/>
              </a:rPr>
              <a:t>The St. Petersburg game</a:t>
            </a:r>
            <a:endParaRPr lang="en-AU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18582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8" name="Text Placeholder 47">
                <a:extLst>
                  <a:ext uri="{FF2B5EF4-FFF2-40B4-BE49-F238E27FC236}">
                    <a16:creationId xmlns:a16="http://schemas.microsoft.com/office/drawing/2014/main" id="{A2E51878-99DD-454C-A364-AF694103441F}"/>
                  </a:ext>
                </a:extLst>
              </p:cNvPr>
              <p:cNvSpPr>
                <a:spLocks noGrp="1"/>
              </p:cNvSpPr>
              <p:nvPr>
                <p:ph type="body" idx="12"/>
              </p:nvPr>
            </p:nvSpPr>
            <p:spPr/>
            <p:txBody>
              <a:bodyPr/>
              <a:lstStyle/>
              <a:p>
                <a:pPr lvl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  <m:d>
                        <m:dPr>
                          <m:ctrlPr>
                            <a:rPr lang="en-A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d>
                      <m:r>
                        <a:rPr lang="en-AU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A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  <m:d>
                            <m:dPr>
                              <m:ctrlPr>
                                <a:rPr lang="en-A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A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AU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AU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AU" sz="2400" i="1" dirty="0">
                  <a:latin typeface="Cambria Math" panose="02040503050406030204" pitchFamily="18" charset="0"/>
                </a:endParaRPr>
              </a:p>
              <a:p>
                <a:pPr lvl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  <m:d>
                        <m:dPr>
                          <m:ctrlPr>
                            <a:rPr lang="en-AU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d>
                      <m:r>
                        <a:rPr lang="en-AU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AU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A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A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A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A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=∞</m:t>
                          </m:r>
                        </m:sup>
                        <m:e>
                          <m:f>
                            <m:fPr>
                              <m:ctrlPr>
                                <a:rPr lang="en-A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A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p>
                            </m:den>
                          </m:f>
                          <m:r>
                            <a:rPr lang="en-AU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  <m:d>
                            <m:dPr>
                              <m:ctrlPr>
                                <a:rPr lang="en-A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A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  <m:r>
                                <a:rPr lang="en-A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+$</m:t>
                              </m:r>
                              <m:sSup>
                                <m:sSupPr>
                                  <m:ctrlP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p>
                              <m:r>
                                <a:rPr lang="en-A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A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AU" sz="24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lvl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 </m:t>
                      </m:r>
                      <m:r>
                        <a:rPr lang="en-AU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AU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AU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A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A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A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A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=∞</m:t>
                          </m:r>
                        </m:sup>
                        <m:e>
                          <m:f>
                            <m:fPr>
                              <m:ctrlPr>
                                <a:rPr lang="en-A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A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p>
                            </m:den>
                          </m:f>
                          <m:d>
                            <m:dPr>
                              <m:ctrlPr>
                                <a:rPr lang="en-A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A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  <m:r>
                                <a:rPr lang="en-A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p>
                              <m:r>
                                <a:rPr lang="en-A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A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AU" sz="24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48" name="Text Placeholder 47">
                <a:extLst>
                  <a:ext uri="{FF2B5EF4-FFF2-40B4-BE49-F238E27FC236}">
                    <a16:creationId xmlns:a16="http://schemas.microsoft.com/office/drawing/2014/main" id="{A2E51878-99DD-454C-A364-AF694103441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2"/>
              </p:nvPr>
            </p:nvSpPr>
            <p:spPr>
              <a:blipFill>
                <a:blip r:embed="rId2"/>
                <a:stretch>
                  <a:fillRect t="-12112" b="-19565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3">
            <a:extLst>
              <a:ext uri="{FF2B5EF4-FFF2-40B4-BE49-F238E27FC236}">
                <a16:creationId xmlns:a16="http://schemas.microsoft.com/office/drawing/2014/main" id="{9EED279C-5B4D-7C9C-487E-A963469B84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854" y="589218"/>
            <a:ext cx="10326658" cy="467226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ea typeface="Verdana" pitchFamily="34" charset="0"/>
                <a:cs typeface="Verdana" pitchFamily="34" charset="0"/>
              </a:rPr>
              <a:t>The St. Petersburg game</a:t>
            </a:r>
            <a:endParaRPr lang="en-AU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772875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8" name="Text Placeholder 47">
                <a:extLst>
                  <a:ext uri="{FF2B5EF4-FFF2-40B4-BE49-F238E27FC236}">
                    <a16:creationId xmlns:a16="http://schemas.microsoft.com/office/drawing/2014/main" id="{A2E51878-99DD-454C-A364-AF694103441F}"/>
                  </a:ext>
                </a:extLst>
              </p:cNvPr>
              <p:cNvSpPr>
                <a:spLocks noGrp="1"/>
              </p:cNvSpPr>
              <p:nvPr>
                <p:ph type="body" idx="12"/>
              </p:nvPr>
            </p:nvSpPr>
            <p:spPr/>
            <p:txBody>
              <a:bodyPr/>
              <a:lstStyle/>
              <a:p>
                <a:pPr lvl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AU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AU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A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A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A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A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=∞</m:t>
                          </m:r>
                        </m:sup>
                        <m:e>
                          <m:f>
                            <m:fPr>
                              <m:ctrlPr>
                                <a:rPr lang="en-A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A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p>
                            </m:den>
                          </m:f>
                          <m:d>
                            <m:dPr>
                              <m:ctrlPr>
                                <a:rPr lang="en-A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A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  <m:r>
                                <a:rPr lang="en-A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p>
                              <m:r>
                                <a:rPr lang="en-A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A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AU" sz="2400" dirty="0">
                  <a:solidFill>
                    <a:schemeClr val="tx1"/>
                  </a:solidFill>
                </a:endParaRPr>
              </a:p>
              <a:p>
                <a:pPr lvl="1">
                  <a:lnSpc>
                    <a:spcPct val="110000"/>
                  </a:lnSpc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AU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AU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AU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AU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A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A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A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A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A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=∞</m:t>
                          </m:r>
                        </m:sup>
                        <m:e>
                          <m:r>
                            <a:rPr lang="en-AU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nary>
                      <m:r>
                        <a:rPr lang="en-AU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   </m:t>
                      </m:r>
                      <m:d>
                        <m:dPr>
                          <m:ctrlPr>
                            <a:rPr lang="en-AU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AU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as</m:t>
                          </m:r>
                          <m:r>
                            <a:rPr lang="en-A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nary>
                            <m:naryPr>
                              <m:chr m:val="∑"/>
                              <m:ctrlPr>
                                <a:rPr lang="en-A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A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A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A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A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=∞</m:t>
                              </m:r>
                            </m:sup>
                            <m:e>
                              <m:f>
                                <m:fPr>
                                  <m:ctrlP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AU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AU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r>
                                        <a:rPr lang="en-AU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nary>
                          <m:r>
                            <a:rPr lang="en-A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</m:oMath>
                  </m:oMathPara>
                </a14:m>
                <a:endParaRPr lang="en-AU" sz="24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lnSpc>
                    <a:spcPct val="110000"/>
                  </a:lnSpc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        </m:t>
                      </m:r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AU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en-AU" sz="2400" dirty="0"/>
              </a:p>
            </p:txBody>
          </p:sp>
        </mc:Choice>
        <mc:Fallback>
          <p:sp>
            <p:nvSpPr>
              <p:cNvPr id="48" name="Text Placeholder 47">
                <a:extLst>
                  <a:ext uri="{FF2B5EF4-FFF2-40B4-BE49-F238E27FC236}">
                    <a16:creationId xmlns:a16="http://schemas.microsoft.com/office/drawing/2014/main" id="{A2E51878-99DD-454C-A364-AF694103441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2"/>
              </p:nvPr>
            </p:nvSpPr>
            <p:spPr>
              <a:blipFill>
                <a:blip r:embed="rId2"/>
                <a:stretch>
                  <a:fillRect l="-579" t="-25776" b="-6522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3">
            <a:extLst>
              <a:ext uri="{FF2B5EF4-FFF2-40B4-BE49-F238E27FC236}">
                <a16:creationId xmlns:a16="http://schemas.microsoft.com/office/drawing/2014/main" id="{CFBD56DB-0A48-3924-0D08-7EB48032A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854" y="589218"/>
            <a:ext cx="10326658" cy="467226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ea typeface="Verdana" pitchFamily="34" charset="0"/>
                <a:cs typeface="Verdana" pitchFamily="34" charset="0"/>
              </a:rPr>
              <a:t>The St. Petersburg game</a:t>
            </a:r>
            <a:endParaRPr lang="en-AU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315459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8" name="Text Placeholder 47">
                <a:extLst>
                  <a:ext uri="{FF2B5EF4-FFF2-40B4-BE49-F238E27FC236}">
                    <a16:creationId xmlns:a16="http://schemas.microsoft.com/office/drawing/2014/main" id="{A2E51878-99DD-454C-A364-AF694103441F}"/>
                  </a:ext>
                </a:extLst>
              </p:cNvPr>
              <p:cNvSpPr>
                <a:spLocks noGrp="1"/>
              </p:cNvSpPr>
              <p:nvPr>
                <p:ph type="body" idx="12"/>
              </p:nvPr>
            </p:nvSpPr>
            <p:spPr>
              <a:xfrm>
                <a:off x="508584" y="1530629"/>
                <a:ext cx="10957594" cy="4081404"/>
              </a:xfrm>
            </p:spPr>
            <p:txBody>
              <a:bodyPr/>
              <a:lstStyle/>
              <a:p>
                <a:pPr>
                  <a:lnSpc>
                    <a:spcPct val="110000"/>
                  </a:lnSpc>
                  <a:spcAft>
                    <a:spcPts val="1200"/>
                  </a:spcAft>
                </a:pPr>
                <a:r>
                  <a:rPr lang="en-AU" sz="2400" spc="-10" dirty="0">
                    <a:cs typeface="Arial"/>
                  </a:rPr>
                  <a:t>What</a:t>
                </a:r>
                <a:r>
                  <a:rPr lang="en-AU" sz="2400" dirty="0">
                    <a:cs typeface="Arial"/>
                  </a:rPr>
                  <a:t> </a:t>
                </a:r>
                <a:r>
                  <a:rPr lang="en-AU" sz="2400" spc="-10" dirty="0">
                    <a:cs typeface="Arial"/>
                  </a:rPr>
                  <a:t>is</a:t>
                </a:r>
                <a:r>
                  <a:rPr lang="en-AU" sz="2400" dirty="0">
                    <a:cs typeface="Arial"/>
                  </a:rPr>
                  <a:t> </a:t>
                </a:r>
                <a:r>
                  <a:rPr lang="en-AU" sz="2400" spc="-10" dirty="0">
                    <a:cs typeface="Arial"/>
                  </a:rPr>
                  <a:t>the</a:t>
                </a:r>
                <a:r>
                  <a:rPr lang="en-AU" sz="2400" dirty="0">
                    <a:cs typeface="Arial"/>
                  </a:rPr>
                  <a:t> </a:t>
                </a:r>
                <a:r>
                  <a:rPr lang="en-AU" sz="2400" spc="-10" dirty="0">
                    <a:cs typeface="Arial"/>
                  </a:rPr>
                  <a:t>maximum</a:t>
                </a:r>
                <a:r>
                  <a:rPr lang="en-AU" sz="2400" spc="10" dirty="0">
                    <a:cs typeface="Arial"/>
                  </a:rPr>
                  <a:t> $</a:t>
                </a:r>
                <a14:m>
                  <m:oMath xmlns:m="http://schemas.openxmlformats.org/officeDocument/2006/math">
                    <m:r>
                      <a:rPr lang="en-AU" sz="2400" i="1" dirty="0">
                        <a:latin typeface="Cambria Math" panose="02040503050406030204" pitchFamily="18" charset="0"/>
                        <a:cs typeface="Arial"/>
                      </a:rPr>
                      <m:t>𝑐</m:t>
                    </m:r>
                  </m:oMath>
                </a14:m>
                <a:r>
                  <a:rPr lang="en-AU" sz="2400" dirty="0">
                    <a:cs typeface="Arial"/>
                  </a:rPr>
                  <a:t> </a:t>
                </a:r>
                <a:r>
                  <a:rPr lang="en-AU" sz="2400" spc="-10" dirty="0">
                    <a:cs typeface="Arial"/>
                  </a:rPr>
                  <a:t>a risk-averse player with </a:t>
                </a:r>
                <a14:m>
                  <m:oMath xmlns:m="http://schemas.openxmlformats.org/officeDocument/2006/math">
                    <m:r>
                      <a:rPr lang="en-AU" sz="2400" i="1" spc="-69" dirty="0">
                        <a:latin typeface="Cambria Math" panose="02040503050406030204" pitchFamily="18" charset="0"/>
                        <a:cs typeface="Georgia"/>
                      </a:rPr>
                      <m:t>𝑈</m:t>
                    </m:r>
                    <m:r>
                      <a:rPr lang="en-AU" sz="2400" i="1" spc="-218" dirty="0">
                        <a:latin typeface="Cambria Math" panose="02040503050406030204" pitchFamily="18" charset="0"/>
                        <a:cs typeface="Georgia"/>
                      </a:rPr>
                      <m:t> </m:t>
                    </m:r>
                    <m:d>
                      <m:dPr>
                        <m:ctrlPr>
                          <a:rPr lang="en-AU" sz="2400" i="1" spc="-218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sz="2400" i="1" spc="-218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AU" sz="2400" i="1" spc="149" dirty="0">
                        <a:latin typeface="Cambria Math" panose="02040503050406030204" pitchFamily="18" charset="0"/>
                        <a:cs typeface="PMingLiU"/>
                      </a:rPr>
                      <m:t>=</m:t>
                    </m:r>
                    <m:r>
                      <a:rPr lang="en-AU" sz="2400" b="0" i="1" spc="149" dirty="0" smtClean="0">
                        <a:latin typeface="Cambria Math" panose="02040503050406030204" pitchFamily="18" charset="0"/>
                        <a:cs typeface="PMingLiU"/>
                      </a:rPr>
                      <m:t>𝑙𝑛</m:t>
                    </m:r>
                    <m:d>
                      <m:dPr>
                        <m:ctrlPr>
                          <a:rPr lang="en-AU" sz="2400" b="0" i="1" spc="149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sz="2400" b="0" i="1" spc="149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AU" sz="2400" spc="-20" dirty="0">
                    <a:cs typeface="Arial"/>
                  </a:rPr>
                  <a:t> would</a:t>
                </a:r>
                <a:r>
                  <a:rPr lang="en-AU" sz="2400" dirty="0">
                    <a:cs typeface="Arial"/>
                  </a:rPr>
                  <a:t> </a:t>
                </a:r>
                <a:r>
                  <a:rPr lang="en-AU" sz="2400" spc="-10" dirty="0">
                    <a:cs typeface="Arial"/>
                  </a:rPr>
                  <a:t>be</a:t>
                </a:r>
                <a:r>
                  <a:rPr lang="en-AU" sz="2400" dirty="0">
                    <a:cs typeface="Arial"/>
                  </a:rPr>
                  <a:t> </a:t>
                </a:r>
                <a:r>
                  <a:rPr lang="en-AU" sz="2400" spc="-10" dirty="0">
                    <a:cs typeface="Arial"/>
                  </a:rPr>
                  <a:t>willing</a:t>
                </a:r>
                <a:r>
                  <a:rPr lang="en-AU" sz="2400" dirty="0">
                    <a:cs typeface="Arial"/>
                  </a:rPr>
                  <a:t> </a:t>
                </a:r>
                <a:r>
                  <a:rPr lang="en-AU" sz="2400" spc="-10" dirty="0">
                    <a:cs typeface="Arial"/>
                  </a:rPr>
                  <a:t>to</a:t>
                </a:r>
                <a:r>
                  <a:rPr lang="en-AU" sz="2400" spc="10" dirty="0">
                    <a:cs typeface="Arial"/>
                  </a:rPr>
                  <a:t> </a:t>
                </a:r>
                <a:r>
                  <a:rPr lang="en-AU" sz="2400" spc="-20" dirty="0">
                    <a:cs typeface="Arial"/>
                  </a:rPr>
                  <a:t>pay </a:t>
                </a:r>
                <a:r>
                  <a:rPr lang="en-AU" sz="2400" spc="-10" dirty="0">
                    <a:cs typeface="Arial"/>
                  </a:rPr>
                  <a:t>to </a:t>
                </a:r>
                <a:r>
                  <a:rPr lang="en-AU" sz="2400" spc="-20" dirty="0">
                    <a:cs typeface="Arial"/>
                  </a:rPr>
                  <a:t>play</a:t>
                </a:r>
                <a:r>
                  <a:rPr lang="en-AU" sz="2400" spc="-10" dirty="0">
                    <a:cs typeface="Arial"/>
                  </a:rPr>
                  <a:t> the game? How does their wealth affect their willingness to pay?</a:t>
                </a:r>
              </a:p>
              <a:p>
                <a:pPr>
                  <a:lnSpc>
                    <a:spcPct val="110000"/>
                  </a:lnSpc>
                  <a:spcAft>
                    <a:spcPts val="1200"/>
                  </a:spcAft>
                </a:pPr>
                <a:r>
                  <a:rPr lang="en-AU" sz="2400" spc="-10" dirty="0">
                    <a:cs typeface="Arial"/>
                  </a:rPr>
                  <a:t>They will be indifferent when:</a:t>
                </a:r>
                <a:endParaRPr lang="en-AU" sz="2400" spc="-20" dirty="0">
                  <a:cs typeface="Arial"/>
                </a:endParaRPr>
              </a:p>
              <a:p>
                <a:pPr lvl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sz="2400" i="1" spc="-69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Georgia"/>
                        </a:rPr>
                        <m:t>𝑈</m:t>
                      </m:r>
                      <m:r>
                        <a:rPr lang="en-AU" sz="2400" i="1" spc="-218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Georgia"/>
                        </a:rPr>
                        <m:t> </m:t>
                      </m:r>
                      <m:d>
                        <m:dPr>
                          <m:ctrlPr>
                            <a:rPr lang="en-AU" sz="2400" i="1" spc="-218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2400" i="1" spc="-218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d>
                      <m:r>
                        <a:rPr lang="en-AU" sz="2400" i="1" spc="14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PMingLiU"/>
                        </a:rPr>
                        <m:t>=</m:t>
                      </m:r>
                      <m:r>
                        <a:rPr lang="en-AU" sz="2400" i="1" spc="14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PMingLiU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AU" sz="2400" i="1" spc="149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2400" i="1" spc="149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  <m:d>
                            <m:dPr>
                              <m:ctrlPr>
                                <a:rPr lang="en-AU" sz="2400" i="1" spc="149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AU" sz="2400" i="1" spc="149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AU" sz="2400" i="1" spc="149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AU" sz="2400" i="1" spc="149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AU" sz="2400" i="1" spc="149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48" name="Text Placeholder 47">
                <a:extLst>
                  <a:ext uri="{FF2B5EF4-FFF2-40B4-BE49-F238E27FC236}">
                    <a16:creationId xmlns:a16="http://schemas.microsoft.com/office/drawing/2014/main" id="{A2E51878-99DD-454C-A364-AF694103441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2"/>
              </p:nvPr>
            </p:nvSpPr>
            <p:spPr>
              <a:xfrm>
                <a:off x="508584" y="1530629"/>
                <a:ext cx="10957594" cy="4081404"/>
              </a:xfrm>
              <a:blipFill>
                <a:blip r:embed="rId2"/>
                <a:stretch>
                  <a:fillRect l="-810" t="-929" r="-694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3">
            <a:extLst>
              <a:ext uri="{FF2B5EF4-FFF2-40B4-BE49-F238E27FC236}">
                <a16:creationId xmlns:a16="http://schemas.microsoft.com/office/drawing/2014/main" id="{A704C41D-58A5-5180-AF00-399CFED23E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854" y="589218"/>
            <a:ext cx="10326658" cy="467226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ea typeface="Verdana" pitchFamily="34" charset="0"/>
                <a:cs typeface="Verdana" pitchFamily="34" charset="0"/>
              </a:rPr>
              <a:t>The St. Petersburg game</a:t>
            </a:r>
            <a:endParaRPr lang="en-AU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525724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8" name="Text Placeholder 47">
                <a:extLst>
                  <a:ext uri="{FF2B5EF4-FFF2-40B4-BE49-F238E27FC236}">
                    <a16:creationId xmlns:a16="http://schemas.microsoft.com/office/drawing/2014/main" id="{A2E51878-99DD-454C-A364-AF694103441F}"/>
                  </a:ext>
                </a:extLst>
              </p:cNvPr>
              <p:cNvSpPr>
                <a:spLocks noGrp="1"/>
              </p:cNvSpPr>
              <p:nvPr>
                <p:ph type="body" idx="12"/>
              </p:nvPr>
            </p:nvSpPr>
            <p:spPr>
              <a:xfrm>
                <a:off x="508584" y="1530629"/>
                <a:ext cx="10957594" cy="4081404"/>
              </a:xfrm>
            </p:spPr>
            <p:txBody>
              <a:bodyPr/>
              <a:lstStyle/>
              <a:p>
                <a:pPr>
                  <a:lnSpc>
                    <a:spcPct val="110000"/>
                  </a:lnSpc>
                  <a:spcAft>
                    <a:spcPts val="1200"/>
                  </a:spcAft>
                </a:pPr>
                <a:r>
                  <a:rPr lang="en-AU" sz="2400" spc="-10" dirty="0">
                    <a:cs typeface="Arial"/>
                  </a:rPr>
                  <a:t>What</a:t>
                </a:r>
                <a:r>
                  <a:rPr lang="en-AU" sz="2400" dirty="0">
                    <a:cs typeface="Arial"/>
                  </a:rPr>
                  <a:t> </a:t>
                </a:r>
                <a:r>
                  <a:rPr lang="en-AU" sz="2400" spc="-10" dirty="0">
                    <a:cs typeface="Arial"/>
                  </a:rPr>
                  <a:t>is</a:t>
                </a:r>
                <a:r>
                  <a:rPr lang="en-AU" sz="2400" dirty="0">
                    <a:cs typeface="Arial"/>
                  </a:rPr>
                  <a:t> </a:t>
                </a:r>
                <a:r>
                  <a:rPr lang="en-AU" sz="2400" spc="-10" dirty="0">
                    <a:cs typeface="Arial"/>
                  </a:rPr>
                  <a:t>the</a:t>
                </a:r>
                <a:r>
                  <a:rPr lang="en-AU" sz="2400" dirty="0">
                    <a:cs typeface="Arial"/>
                  </a:rPr>
                  <a:t> </a:t>
                </a:r>
                <a:r>
                  <a:rPr lang="en-AU" sz="2400" spc="-10" dirty="0">
                    <a:cs typeface="Arial"/>
                  </a:rPr>
                  <a:t>maximum</a:t>
                </a:r>
                <a:r>
                  <a:rPr lang="en-AU" sz="2400" spc="10" dirty="0">
                    <a:cs typeface="Arial"/>
                  </a:rPr>
                  <a:t> $</a:t>
                </a:r>
                <a14:m>
                  <m:oMath xmlns:m="http://schemas.openxmlformats.org/officeDocument/2006/math">
                    <m:r>
                      <a:rPr lang="en-AU" sz="2400" i="1" dirty="0">
                        <a:latin typeface="Cambria Math" panose="02040503050406030204" pitchFamily="18" charset="0"/>
                        <a:cs typeface="Arial"/>
                      </a:rPr>
                      <m:t>𝑐</m:t>
                    </m:r>
                  </m:oMath>
                </a14:m>
                <a:r>
                  <a:rPr lang="en-AU" sz="2400" dirty="0">
                    <a:cs typeface="Arial"/>
                  </a:rPr>
                  <a:t> </a:t>
                </a:r>
                <a:r>
                  <a:rPr lang="en-AU" sz="2400" spc="-10" dirty="0">
                    <a:cs typeface="Arial"/>
                  </a:rPr>
                  <a:t>a risk-averse player with </a:t>
                </a:r>
                <a14:m>
                  <m:oMath xmlns:m="http://schemas.openxmlformats.org/officeDocument/2006/math">
                    <m:r>
                      <a:rPr lang="en-AU" sz="2400" i="1" spc="-69" dirty="0">
                        <a:latin typeface="Cambria Math" panose="02040503050406030204" pitchFamily="18" charset="0"/>
                        <a:cs typeface="Georgia"/>
                      </a:rPr>
                      <m:t>𝑈</m:t>
                    </m:r>
                    <m:r>
                      <a:rPr lang="en-AU" sz="2400" i="1" spc="-218" dirty="0">
                        <a:latin typeface="Cambria Math" panose="02040503050406030204" pitchFamily="18" charset="0"/>
                        <a:cs typeface="Georgia"/>
                      </a:rPr>
                      <m:t> </m:t>
                    </m:r>
                    <m:d>
                      <m:dPr>
                        <m:ctrlPr>
                          <a:rPr lang="en-AU" sz="2400" i="1" spc="-218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sz="2400" i="1" spc="-218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AU" sz="2400" i="1" spc="149" dirty="0">
                        <a:latin typeface="Cambria Math" panose="02040503050406030204" pitchFamily="18" charset="0"/>
                        <a:cs typeface="PMingLiU"/>
                      </a:rPr>
                      <m:t>=</m:t>
                    </m:r>
                    <m:r>
                      <a:rPr lang="en-AU" sz="2400" b="0" i="1" spc="149" dirty="0" smtClean="0">
                        <a:latin typeface="Cambria Math" panose="02040503050406030204" pitchFamily="18" charset="0"/>
                        <a:cs typeface="PMingLiU"/>
                      </a:rPr>
                      <m:t>𝑙𝑛</m:t>
                    </m:r>
                    <m:d>
                      <m:dPr>
                        <m:ctrlPr>
                          <a:rPr lang="en-AU" sz="2400" b="0" i="1" spc="149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sz="2400" b="0" i="1" spc="149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AU" sz="2400" spc="-20" dirty="0">
                    <a:cs typeface="Arial"/>
                  </a:rPr>
                  <a:t> would</a:t>
                </a:r>
                <a:r>
                  <a:rPr lang="en-AU" sz="2400" dirty="0">
                    <a:cs typeface="Arial"/>
                  </a:rPr>
                  <a:t> </a:t>
                </a:r>
                <a:r>
                  <a:rPr lang="en-AU" sz="2400" spc="-10" dirty="0">
                    <a:cs typeface="Arial"/>
                  </a:rPr>
                  <a:t>be</a:t>
                </a:r>
                <a:r>
                  <a:rPr lang="en-AU" sz="2400" dirty="0">
                    <a:cs typeface="Arial"/>
                  </a:rPr>
                  <a:t> </a:t>
                </a:r>
                <a:r>
                  <a:rPr lang="en-AU" sz="2400" spc="-10" dirty="0">
                    <a:cs typeface="Arial"/>
                  </a:rPr>
                  <a:t>willing</a:t>
                </a:r>
                <a:r>
                  <a:rPr lang="en-AU" sz="2400" dirty="0">
                    <a:cs typeface="Arial"/>
                  </a:rPr>
                  <a:t> </a:t>
                </a:r>
                <a:r>
                  <a:rPr lang="en-AU" sz="2400" spc="-10" dirty="0">
                    <a:cs typeface="Arial"/>
                  </a:rPr>
                  <a:t>to</a:t>
                </a:r>
                <a:r>
                  <a:rPr lang="en-AU" sz="2400" spc="10" dirty="0">
                    <a:cs typeface="Arial"/>
                  </a:rPr>
                  <a:t> </a:t>
                </a:r>
                <a:r>
                  <a:rPr lang="en-AU" sz="2400" spc="-20" dirty="0">
                    <a:cs typeface="Arial"/>
                  </a:rPr>
                  <a:t>pay </a:t>
                </a:r>
                <a:r>
                  <a:rPr lang="en-AU" sz="2400" spc="-10" dirty="0">
                    <a:cs typeface="Arial"/>
                  </a:rPr>
                  <a:t>to </a:t>
                </a:r>
                <a:r>
                  <a:rPr lang="en-AU" sz="2400" spc="-20" dirty="0">
                    <a:cs typeface="Arial"/>
                  </a:rPr>
                  <a:t>play</a:t>
                </a:r>
                <a:r>
                  <a:rPr lang="en-AU" sz="2400" spc="-10" dirty="0">
                    <a:cs typeface="Arial"/>
                  </a:rPr>
                  <a:t> the game? How does their wealth affect their willingness to pay?</a:t>
                </a:r>
              </a:p>
              <a:p>
                <a:pPr>
                  <a:lnSpc>
                    <a:spcPct val="110000"/>
                  </a:lnSpc>
                  <a:spcAft>
                    <a:spcPts val="1200"/>
                  </a:spcAft>
                </a:pPr>
                <a:r>
                  <a:rPr lang="en-AU" sz="2400" spc="-10" dirty="0">
                    <a:cs typeface="Arial"/>
                  </a:rPr>
                  <a:t>They will be indifferent when:</a:t>
                </a:r>
                <a:endParaRPr lang="en-AU" sz="2400" spc="-20" dirty="0">
                  <a:cs typeface="Arial"/>
                </a:endParaRPr>
              </a:p>
              <a:p>
                <a:pPr lvl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sz="2400" i="1" spc="-69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Georgia"/>
                        </a:rPr>
                        <m:t>𝑈</m:t>
                      </m:r>
                      <m:r>
                        <a:rPr lang="en-AU" sz="2400" i="1" spc="-218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Georgia"/>
                        </a:rPr>
                        <m:t> </m:t>
                      </m:r>
                      <m:d>
                        <m:dPr>
                          <m:ctrlPr>
                            <a:rPr lang="en-AU" sz="2400" i="1" spc="-218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2400" i="1" spc="-218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d>
                      <m:r>
                        <a:rPr lang="en-AU" sz="2400" i="1" spc="14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PMingLiU"/>
                        </a:rPr>
                        <m:t>=</m:t>
                      </m:r>
                      <m:r>
                        <a:rPr lang="en-AU" sz="2400" i="1" spc="14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PMingLiU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AU" sz="2400" i="1" spc="149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2400" i="1" spc="149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  <m:d>
                            <m:dPr>
                              <m:ctrlPr>
                                <a:rPr lang="en-AU" sz="2400" i="1" spc="149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AU" sz="2400" i="1" spc="149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AU" sz="2400" i="1" spc="149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AU" sz="2400" i="1" spc="149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AU" sz="2400" i="1" spc="149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lvl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  <m:d>
                        <m:dPr>
                          <m:ctrlPr>
                            <a:rPr lang="en-A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d>
                      <m:r>
                        <a:rPr lang="en-AU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AU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A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A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A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A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=∞</m:t>
                          </m:r>
                        </m:sup>
                        <m:e>
                          <m:f>
                            <m:fPr>
                              <m:ctrlPr>
                                <a:rPr lang="en-AU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A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p>
                            </m:den>
                          </m:f>
                          <m:r>
                            <a:rPr lang="en-A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  <m:d>
                            <m:dPr>
                              <m:ctrlPr>
                                <a:rPr lang="en-A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A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  <m:r>
                                <a:rPr lang="en-A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+$</m:t>
                              </m:r>
                              <m:sSup>
                                <m:sSupPr>
                                  <m:ctrlP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A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p>
                              <m:r>
                                <a:rPr lang="en-A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A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AU" sz="28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sz="2400" i="1">
                          <a:latin typeface="Cambria Math" panose="02040503050406030204" pitchFamily="18" charset="0"/>
                        </a:rPr>
                        <m:t>     </m:t>
                      </m:r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𝑙𝑛</m:t>
                      </m:r>
                      <m:d>
                        <m:dPr>
                          <m:ctrlPr>
                            <a:rPr lang="en-AU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d>
                      <m:r>
                        <a:rPr lang="en-AU" sz="24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AU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AU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AU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AU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AU" sz="2400" i="1">
                              <a:latin typeface="Cambria Math" panose="02040503050406030204" pitchFamily="18" charset="0"/>
                            </a:rPr>
                            <m:t>=∞</m:t>
                          </m:r>
                        </m:sup>
                        <m:e>
                          <m:f>
                            <m:fPr>
                              <m:ctrlPr>
                                <a:rPr lang="en-AU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AU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AU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AU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AU" sz="2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p>
                            </m:den>
                          </m:f>
                          <m:r>
                            <a:rPr lang="en-AU" sz="2400" b="0" i="1" smtClean="0">
                              <a:latin typeface="Cambria Math" panose="02040503050406030204" pitchFamily="18" charset="0"/>
                            </a:rPr>
                            <m:t>𝑙𝑛</m:t>
                          </m:r>
                          <m:d>
                            <m:dPr>
                              <m:ctrlPr>
                                <a:rPr lang="en-AU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AU" sz="240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  <m:r>
                                <a:rPr lang="en-AU" sz="2400" i="1">
                                  <a:latin typeface="Cambria Math" panose="02040503050406030204" pitchFamily="18" charset="0"/>
                                </a:rPr>
                                <m:t>+$</m:t>
                              </m:r>
                              <m:sSup>
                                <m:sSupPr>
                                  <m:ctrlPr>
                                    <a:rPr lang="en-AU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AU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AU" sz="2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p>
                              <m:r>
                                <a:rPr lang="en-AU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AU" sz="24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AU" sz="2400" dirty="0"/>
              </a:p>
              <a:p>
                <a:pPr lvl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</a:pPr>
                <a:endParaRPr lang="en-AU" sz="2400" i="1" spc="149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48" name="Text Placeholder 47">
                <a:extLst>
                  <a:ext uri="{FF2B5EF4-FFF2-40B4-BE49-F238E27FC236}">
                    <a16:creationId xmlns:a16="http://schemas.microsoft.com/office/drawing/2014/main" id="{A2E51878-99DD-454C-A364-AF694103441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2"/>
              </p:nvPr>
            </p:nvSpPr>
            <p:spPr>
              <a:xfrm>
                <a:off x="508584" y="1530629"/>
                <a:ext cx="10957594" cy="4081404"/>
              </a:xfrm>
              <a:blipFill>
                <a:blip r:embed="rId2"/>
                <a:stretch>
                  <a:fillRect l="-810" t="-929" r="-694" b="-53870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3">
            <a:extLst>
              <a:ext uri="{FF2B5EF4-FFF2-40B4-BE49-F238E27FC236}">
                <a16:creationId xmlns:a16="http://schemas.microsoft.com/office/drawing/2014/main" id="{A704C41D-58A5-5180-AF00-399CFED23E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854" y="589218"/>
            <a:ext cx="10326658" cy="467226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ea typeface="Verdana" pitchFamily="34" charset="0"/>
                <a:cs typeface="Verdana" pitchFamily="34" charset="0"/>
              </a:rPr>
              <a:t>The St. Petersburg game</a:t>
            </a:r>
            <a:endParaRPr lang="en-AU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179912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8" name="Text Placeholder 47">
                <a:extLst>
                  <a:ext uri="{FF2B5EF4-FFF2-40B4-BE49-F238E27FC236}">
                    <a16:creationId xmlns:a16="http://schemas.microsoft.com/office/drawing/2014/main" id="{A2E51878-99DD-454C-A364-AF694103441F}"/>
                  </a:ext>
                </a:extLst>
              </p:cNvPr>
              <p:cNvSpPr>
                <a:spLocks noGrp="1"/>
              </p:cNvSpPr>
              <p:nvPr>
                <p:ph type="body" idx="12"/>
              </p:nvPr>
            </p:nvSpPr>
            <p:spPr>
              <a:xfrm>
                <a:off x="508584" y="1530629"/>
                <a:ext cx="10957594" cy="4081404"/>
              </a:xfrm>
            </p:spPr>
            <p:txBody>
              <a:bodyPr/>
              <a:lstStyle/>
              <a:p>
                <a:pPr>
                  <a:lnSpc>
                    <a:spcPct val="110000"/>
                  </a:lnSpc>
                  <a:spcAft>
                    <a:spcPts val="1200"/>
                  </a:spcAft>
                </a:pPr>
                <a:r>
                  <a:rPr lang="en-AU" sz="2400" spc="-10" dirty="0">
                    <a:cs typeface="Arial"/>
                  </a:rPr>
                  <a:t>What</a:t>
                </a:r>
                <a:r>
                  <a:rPr lang="en-AU" sz="2400" dirty="0">
                    <a:cs typeface="Arial"/>
                  </a:rPr>
                  <a:t> </a:t>
                </a:r>
                <a:r>
                  <a:rPr lang="en-AU" sz="2400" spc="-10" dirty="0">
                    <a:cs typeface="Arial"/>
                  </a:rPr>
                  <a:t>is</a:t>
                </a:r>
                <a:r>
                  <a:rPr lang="en-AU" sz="2400" dirty="0">
                    <a:cs typeface="Arial"/>
                  </a:rPr>
                  <a:t> </a:t>
                </a:r>
                <a:r>
                  <a:rPr lang="en-AU" sz="2400" spc="-10" dirty="0">
                    <a:cs typeface="Arial"/>
                  </a:rPr>
                  <a:t>the</a:t>
                </a:r>
                <a:r>
                  <a:rPr lang="en-AU" sz="2400" dirty="0">
                    <a:cs typeface="Arial"/>
                  </a:rPr>
                  <a:t> </a:t>
                </a:r>
                <a:r>
                  <a:rPr lang="en-AU" sz="2400" spc="-10" dirty="0">
                    <a:cs typeface="Arial"/>
                  </a:rPr>
                  <a:t>maximum</a:t>
                </a:r>
                <a:r>
                  <a:rPr lang="en-AU" sz="2400" spc="10" dirty="0">
                    <a:cs typeface="Arial"/>
                  </a:rPr>
                  <a:t> $</a:t>
                </a:r>
                <a14:m>
                  <m:oMath xmlns:m="http://schemas.openxmlformats.org/officeDocument/2006/math">
                    <m:r>
                      <a:rPr lang="en-AU" sz="2400" i="1" dirty="0">
                        <a:latin typeface="Cambria Math" panose="02040503050406030204" pitchFamily="18" charset="0"/>
                        <a:cs typeface="Arial"/>
                      </a:rPr>
                      <m:t>𝑐</m:t>
                    </m:r>
                  </m:oMath>
                </a14:m>
                <a:r>
                  <a:rPr lang="en-AU" sz="2400" dirty="0">
                    <a:cs typeface="Arial"/>
                  </a:rPr>
                  <a:t> </a:t>
                </a:r>
                <a:r>
                  <a:rPr lang="en-AU" sz="2400" spc="-10" dirty="0">
                    <a:cs typeface="Arial"/>
                  </a:rPr>
                  <a:t>a risk-averse player with </a:t>
                </a:r>
                <a14:m>
                  <m:oMath xmlns:m="http://schemas.openxmlformats.org/officeDocument/2006/math">
                    <m:r>
                      <a:rPr lang="en-AU" sz="2400" i="1" spc="-69" dirty="0">
                        <a:latin typeface="Cambria Math" panose="02040503050406030204" pitchFamily="18" charset="0"/>
                        <a:cs typeface="Georgia"/>
                      </a:rPr>
                      <m:t>𝑈</m:t>
                    </m:r>
                    <m:r>
                      <a:rPr lang="en-AU" sz="2400" i="1" spc="-218" dirty="0">
                        <a:latin typeface="Cambria Math" panose="02040503050406030204" pitchFamily="18" charset="0"/>
                        <a:cs typeface="Georgia"/>
                      </a:rPr>
                      <m:t> </m:t>
                    </m:r>
                    <m:d>
                      <m:dPr>
                        <m:ctrlPr>
                          <a:rPr lang="en-AU" sz="2400" i="1" spc="-218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sz="2400" i="1" spc="-218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AU" sz="2400" i="1" spc="149" dirty="0">
                        <a:latin typeface="Cambria Math" panose="02040503050406030204" pitchFamily="18" charset="0"/>
                        <a:cs typeface="PMingLiU"/>
                      </a:rPr>
                      <m:t>=</m:t>
                    </m:r>
                    <m:r>
                      <a:rPr lang="en-AU" sz="2400" b="0" i="1" spc="149" dirty="0" smtClean="0">
                        <a:latin typeface="Cambria Math" panose="02040503050406030204" pitchFamily="18" charset="0"/>
                        <a:cs typeface="PMingLiU"/>
                      </a:rPr>
                      <m:t>𝑙𝑛</m:t>
                    </m:r>
                    <m:d>
                      <m:dPr>
                        <m:ctrlPr>
                          <a:rPr lang="en-AU" sz="2400" b="0" i="1" spc="149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sz="2400" b="0" i="1" spc="149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AU" sz="2400" spc="-20" dirty="0">
                    <a:cs typeface="Arial"/>
                  </a:rPr>
                  <a:t> would</a:t>
                </a:r>
                <a:r>
                  <a:rPr lang="en-AU" sz="2400" dirty="0">
                    <a:cs typeface="Arial"/>
                  </a:rPr>
                  <a:t> </a:t>
                </a:r>
                <a:r>
                  <a:rPr lang="en-AU" sz="2400" spc="-10" dirty="0">
                    <a:cs typeface="Arial"/>
                  </a:rPr>
                  <a:t>be</a:t>
                </a:r>
                <a:r>
                  <a:rPr lang="en-AU" sz="2400" dirty="0">
                    <a:cs typeface="Arial"/>
                  </a:rPr>
                  <a:t> </a:t>
                </a:r>
                <a:r>
                  <a:rPr lang="en-AU" sz="2400" spc="-10" dirty="0">
                    <a:cs typeface="Arial"/>
                  </a:rPr>
                  <a:t>willing</a:t>
                </a:r>
                <a:r>
                  <a:rPr lang="en-AU" sz="2400" dirty="0">
                    <a:cs typeface="Arial"/>
                  </a:rPr>
                  <a:t> </a:t>
                </a:r>
                <a:r>
                  <a:rPr lang="en-AU" sz="2400" spc="-10" dirty="0">
                    <a:cs typeface="Arial"/>
                  </a:rPr>
                  <a:t>to</a:t>
                </a:r>
                <a:r>
                  <a:rPr lang="en-AU" sz="2400" spc="10" dirty="0">
                    <a:cs typeface="Arial"/>
                  </a:rPr>
                  <a:t> </a:t>
                </a:r>
                <a:r>
                  <a:rPr lang="en-AU" sz="2400" spc="-20" dirty="0">
                    <a:cs typeface="Arial"/>
                  </a:rPr>
                  <a:t>pay </a:t>
                </a:r>
                <a:r>
                  <a:rPr lang="en-AU" sz="2400" spc="-10" dirty="0">
                    <a:cs typeface="Arial"/>
                  </a:rPr>
                  <a:t>to </a:t>
                </a:r>
                <a:r>
                  <a:rPr lang="en-AU" sz="2400" spc="-20" dirty="0">
                    <a:cs typeface="Arial"/>
                  </a:rPr>
                  <a:t>play</a:t>
                </a:r>
                <a:r>
                  <a:rPr lang="en-AU" sz="2400" spc="-10" dirty="0">
                    <a:cs typeface="Arial"/>
                  </a:rPr>
                  <a:t> the game? How does their wealth affect their willingness to pay?</a:t>
                </a:r>
              </a:p>
              <a:p>
                <a:pPr lvl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</a:pPr>
                <a:endParaRPr lang="en-AU" sz="2400" i="1" spc="149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48" name="Text Placeholder 47">
                <a:extLst>
                  <a:ext uri="{FF2B5EF4-FFF2-40B4-BE49-F238E27FC236}">
                    <a16:creationId xmlns:a16="http://schemas.microsoft.com/office/drawing/2014/main" id="{A2E51878-99DD-454C-A364-AF694103441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2"/>
              </p:nvPr>
            </p:nvSpPr>
            <p:spPr>
              <a:xfrm>
                <a:off x="508584" y="1530629"/>
                <a:ext cx="10957594" cy="4081404"/>
              </a:xfrm>
              <a:blipFill>
                <a:blip r:embed="rId2"/>
                <a:stretch>
                  <a:fillRect l="-810" t="-929" r="-694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3">
            <a:extLst>
              <a:ext uri="{FF2B5EF4-FFF2-40B4-BE49-F238E27FC236}">
                <a16:creationId xmlns:a16="http://schemas.microsoft.com/office/drawing/2014/main" id="{A704C41D-58A5-5180-AF00-399CFED23E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854" y="589218"/>
            <a:ext cx="10326658" cy="467226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ea typeface="Verdana" pitchFamily="34" charset="0"/>
                <a:cs typeface="Verdana" pitchFamily="34" charset="0"/>
              </a:rPr>
              <a:t>The St. Petersburg game</a:t>
            </a:r>
            <a:endParaRPr lang="en-AU" dirty="0">
              <a:solidFill>
                <a:schemeClr val="tx1"/>
              </a:solidFill>
            </a:endParaRP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1FC58C8F-B325-E98F-A023-0F6196C63C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313003"/>
              </p:ext>
            </p:extLst>
          </p:nvPr>
        </p:nvGraphicFramePr>
        <p:xfrm>
          <a:off x="1628239" y="2952225"/>
          <a:ext cx="8128000" cy="1828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334255199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5671864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AU" sz="2400" b="1" dirty="0"/>
                        <a:t>Wealth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400" b="1" dirty="0"/>
                        <a:t>Willing to pay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59071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AU" sz="2400" dirty="0"/>
                        <a:t>$0.01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400" dirty="0"/>
                        <a:t>$2.01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58040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AU" sz="2400" dirty="0"/>
                        <a:t>$1000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400" dirty="0"/>
                        <a:t>$10.95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08067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AU" sz="2400" dirty="0"/>
                        <a:t>$1 million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400" dirty="0"/>
                        <a:t>$20.87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03025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8100089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 Placeholder 47">
            <a:extLst>
              <a:ext uri="{FF2B5EF4-FFF2-40B4-BE49-F238E27FC236}">
                <a16:creationId xmlns:a16="http://schemas.microsoft.com/office/drawing/2014/main" id="{A2E51878-99DD-454C-A364-AF694103441F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pPr/>
            <a:r>
              <a:rPr lang="en-AU" sz="2400" dirty="0"/>
              <a:t>What is the </a:t>
            </a:r>
            <a:r>
              <a:rPr lang="en-AU" sz="2400" b="0" u="none" strike="noStrike" dirty="0">
                <a:solidFill>
                  <a:srgbClr val="000000"/>
                </a:solidFill>
                <a:effectLst/>
              </a:rPr>
              <a:t>the utility of a risk-averse player whose only asset is the opportunity to play this game?</a:t>
            </a:r>
            <a:endParaRPr lang="en-AU" sz="2400" dirty="0"/>
          </a:p>
        </p:txBody>
      </p:sp>
      <p:sp>
        <p:nvSpPr>
          <p:cNvPr id="2" name="Title 3">
            <a:extLst>
              <a:ext uri="{FF2B5EF4-FFF2-40B4-BE49-F238E27FC236}">
                <a16:creationId xmlns:a16="http://schemas.microsoft.com/office/drawing/2014/main" id="{162BE8D7-E878-641D-87B7-3C4C467338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854" y="589218"/>
            <a:ext cx="10326658" cy="467226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ea typeface="Verdana" pitchFamily="34" charset="0"/>
                <a:cs typeface="Verdana" pitchFamily="34" charset="0"/>
              </a:rPr>
              <a:t>The St. Petersburg game</a:t>
            </a:r>
            <a:endParaRPr lang="en-AU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10093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8" name="Text Placeholder 47">
                <a:extLst>
                  <a:ext uri="{FF2B5EF4-FFF2-40B4-BE49-F238E27FC236}">
                    <a16:creationId xmlns:a16="http://schemas.microsoft.com/office/drawing/2014/main" id="{A2E51878-99DD-454C-A364-AF694103441F}"/>
                  </a:ext>
                </a:extLst>
              </p:cNvPr>
              <p:cNvSpPr>
                <a:spLocks noGrp="1"/>
              </p:cNvSpPr>
              <p:nvPr>
                <p:ph type="body" idx="12"/>
              </p:nvPr>
            </p:nvSpPr>
            <p:spPr/>
            <p:txBody>
              <a:bodyPr/>
              <a:lstStyle/>
              <a:p>
                <a:r>
                  <a:rPr lang="en-AU" sz="2400" dirty="0"/>
                  <a:t>What is the </a:t>
                </a:r>
                <a:r>
                  <a:rPr lang="en-AU" sz="2400" b="0" u="none" strike="noStrike" dirty="0">
                    <a:solidFill>
                      <a:srgbClr val="000000"/>
                    </a:solidFill>
                    <a:effectLst/>
                  </a:rPr>
                  <a:t>the utility of a risk-averse player whose only asset is the opportunity to play this game?</a:t>
                </a:r>
                <a:endParaRPr lang="en-AU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sz="240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AU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2400" i="1">
                              <a:latin typeface="Cambria Math" panose="02040503050406030204" pitchFamily="18" charset="0"/>
                            </a:rPr>
                            <m:t>𝑈</m:t>
                          </m:r>
                          <m:d>
                            <m:dPr>
                              <m:ctrlPr>
                                <a:rPr lang="en-AU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AU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</m:d>
                      <m:r>
                        <a:rPr lang="en-AU" sz="24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AU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AU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AU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AU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AU" sz="2400" i="1">
                              <a:latin typeface="Cambria Math" panose="02040503050406030204" pitchFamily="18" charset="0"/>
                            </a:rPr>
                            <m:t>=∞</m:t>
                          </m:r>
                        </m:sup>
                        <m:e>
                          <m:f>
                            <m:fPr>
                              <m:ctrlPr>
                                <a:rPr lang="en-AU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AU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AU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AU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AU" sz="2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p>
                            </m:den>
                          </m:f>
                          <m:r>
                            <a:rPr lang="en-AU" sz="24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  <m:d>
                            <m:dPr>
                              <m:ctrlPr>
                                <a:rPr lang="en-AU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AU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AU" sz="2400" b="0" i="1" smtClean="0">
                                      <a:latin typeface="Cambria Math" panose="02040503050406030204" pitchFamily="18" charset="0"/>
                                    </a:rPr>
                                    <m:t>$</m:t>
                                  </m:r>
                                  <m:r>
                                    <a:rPr lang="en-AU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AU" sz="2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p>
                            </m:e>
                          </m:d>
                        </m:e>
                      </m:nary>
                    </m:oMath>
                  </m:oMathPara>
                </a14:m>
                <a:endParaRPr lang="en-AU" sz="2400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48" name="Text Placeholder 47">
                <a:extLst>
                  <a:ext uri="{FF2B5EF4-FFF2-40B4-BE49-F238E27FC236}">
                    <a16:creationId xmlns:a16="http://schemas.microsoft.com/office/drawing/2014/main" id="{A2E51878-99DD-454C-A364-AF694103441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2"/>
              </p:nvPr>
            </p:nvSpPr>
            <p:spPr>
              <a:blipFill>
                <a:blip r:embed="rId2"/>
                <a:stretch>
                  <a:fillRect l="-926" t="-5901" r="-1157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3">
            <a:extLst>
              <a:ext uri="{FF2B5EF4-FFF2-40B4-BE49-F238E27FC236}">
                <a16:creationId xmlns:a16="http://schemas.microsoft.com/office/drawing/2014/main" id="{162BE8D7-E878-641D-87B7-3C4C467338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854" y="589218"/>
            <a:ext cx="10326658" cy="467226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ea typeface="Verdana" pitchFamily="34" charset="0"/>
                <a:cs typeface="Verdana" pitchFamily="34" charset="0"/>
              </a:rPr>
              <a:t>The St. Petersburg game</a:t>
            </a:r>
            <a:endParaRPr lang="en-AU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025604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8" name="Text Placeholder 47">
                <a:extLst>
                  <a:ext uri="{FF2B5EF4-FFF2-40B4-BE49-F238E27FC236}">
                    <a16:creationId xmlns:a16="http://schemas.microsoft.com/office/drawing/2014/main" id="{A2E51878-99DD-454C-A364-AF694103441F}"/>
                  </a:ext>
                </a:extLst>
              </p:cNvPr>
              <p:cNvSpPr>
                <a:spLocks noGrp="1"/>
              </p:cNvSpPr>
              <p:nvPr>
                <p:ph type="body" idx="12"/>
              </p:nvPr>
            </p:nvSpPr>
            <p:spPr/>
            <p:txBody>
              <a:bodyPr/>
              <a:lstStyle/>
              <a:p>
                <a:r>
                  <a:rPr lang="en-AU" sz="2400" dirty="0"/>
                  <a:t>What is the </a:t>
                </a:r>
                <a:r>
                  <a:rPr lang="en-AU" sz="2400" b="0" u="none" strike="noStrike" dirty="0">
                    <a:solidFill>
                      <a:srgbClr val="000000"/>
                    </a:solidFill>
                    <a:effectLst/>
                  </a:rPr>
                  <a:t>the utility of a risk-averse player whose only asset is the opportunity to play this game?</a:t>
                </a:r>
                <a:endParaRPr lang="en-AU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sz="240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AU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2400" i="1">
                              <a:latin typeface="Cambria Math" panose="02040503050406030204" pitchFamily="18" charset="0"/>
                            </a:rPr>
                            <m:t>𝑈</m:t>
                          </m:r>
                          <m:d>
                            <m:dPr>
                              <m:ctrlPr>
                                <a:rPr lang="en-AU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AU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</m:d>
                      <m:r>
                        <a:rPr lang="en-AU" sz="24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AU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AU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AU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AU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AU" sz="2400" i="1">
                              <a:latin typeface="Cambria Math" panose="02040503050406030204" pitchFamily="18" charset="0"/>
                            </a:rPr>
                            <m:t>=∞</m:t>
                          </m:r>
                        </m:sup>
                        <m:e>
                          <m:f>
                            <m:fPr>
                              <m:ctrlPr>
                                <a:rPr lang="en-AU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AU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AU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AU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AU" sz="2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p>
                            </m:den>
                          </m:f>
                          <m:r>
                            <a:rPr lang="en-AU" sz="24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  <m:d>
                            <m:dPr>
                              <m:ctrlPr>
                                <a:rPr lang="en-AU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AU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AU" sz="2400" b="0" i="1" smtClean="0">
                                      <a:latin typeface="Cambria Math" panose="02040503050406030204" pitchFamily="18" charset="0"/>
                                    </a:rPr>
                                    <m:t>$</m:t>
                                  </m:r>
                                  <m:r>
                                    <a:rPr lang="en-AU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AU" sz="2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p>
                            </m:e>
                          </m:d>
                        </m:e>
                      </m:nary>
                    </m:oMath>
                  </m:oMathPara>
                </a14:m>
                <a:endParaRPr lang="en-AU" sz="24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                  </m:t>
                      </m:r>
                      <m:r>
                        <a:rPr lang="en-AU" sz="24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AU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AU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AU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AU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AU" sz="2400" i="1">
                              <a:latin typeface="Cambria Math" panose="02040503050406030204" pitchFamily="18" charset="0"/>
                            </a:rPr>
                            <m:t>=∞</m:t>
                          </m:r>
                        </m:sup>
                        <m:e>
                          <m:f>
                            <m:fPr>
                              <m:ctrlPr>
                                <a:rPr lang="en-AU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AU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AU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AU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AU" sz="2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p>
                            </m:den>
                          </m:f>
                          <m:r>
                            <a:rPr lang="en-AU" sz="2400" b="0" i="1" smtClean="0">
                              <a:latin typeface="Cambria Math" panose="02040503050406030204" pitchFamily="18" charset="0"/>
                            </a:rPr>
                            <m:t>𝑙𝑛</m:t>
                          </m:r>
                          <m:d>
                            <m:dPr>
                              <m:ctrlPr>
                                <a:rPr lang="en-AU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AU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AU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AU" sz="2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p>
                            </m:e>
                          </m:d>
                        </m:e>
                      </m:nary>
                    </m:oMath>
                  </m:oMathPara>
                </a14:m>
                <a:endParaRPr lang="en-AU" sz="2400" dirty="0"/>
              </a:p>
            </p:txBody>
          </p:sp>
        </mc:Choice>
        <mc:Fallback>
          <p:sp>
            <p:nvSpPr>
              <p:cNvPr id="48" name="Text Placeholder 47">
                <a:extLst>
                  <a:ext uri="{FF2B5EF4-FFF2-40B4-BE49-F238E27FC236}">
                    <a16:creationId xmlns:a16="http://schemas.microsoft.com/office/drawing/2014/main" id="{A2E51878-99DD-454C-A364-AF694103441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2"/>
              </p:nvPr>
            </p:nvSpPr>
            <p:spPr>
              <a:blipFill>
                <a:blip r:embed="rId2"/>
                <a:stretch>
                  <a:fillRect l="-926" t="-5901" r="-1157" b="-24845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3">
            <a:extLst>
              <a:ext uri="{FF2B5EF4-FFF2-40B4-BE49-F238E27FC236}">
                <a16:creationId xmlns:a16="http://schemas.microsoft.com/office/drawing/2014/main" id="{162BE8D7-E878-641D-87B7-3C4C467338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854" y="589218"/>
            <a:ext cx="10326658" cy="467226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ea typeface="Verdana" pitchFamily="34" charset="0"/>
                <a:cs typeface="Verdana" pitchFamily="34" charset="0"/>
              </a:rPr>
              <a:t>The St. Petersburg game</a:t>
            </a:r>
            <a:endParaRPr lang="en-AU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538634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8" name="Text Placeholder 47">
                <a:extLst>
                  <a:ext uri="{FF2B5EF4-FFF2-40B4-BE49-F238E27FC236}">
                    <a16:creationId xmlns:a16="http://schemas.microsoft.com/office/drawing/2014/main" id="{A2E51878-99DD-454C-A364-AF694103441F}"/>
                  </a:ext>
                </a:extLst>
              </p:cNvPr>
              <p:cNvSpPr>
                <a:spLocks noGrp="1"/>
              </p:cNvSpPr>
              <p:nvPr>
                <p:ph type="body" idx="12"/>
              </p:nvPr>
            </p:nvSpPr>
            <p:spPr/>
            <p:txBody>
              <a:bodyPr/>
              <a:lstStyle/>
              <a:p>
                <a:r>
                  <a:rPr lang="en-AU" sz="2400" dirty="0"/>
                  <a:t>What is the </a:t>
                </a:r>
                <a:r>
                  <a:rPr lang="en-AU" sz="2400" b="0" u="none" strike="noStrike" dirty="0">
                    <a:solidFill>
                      <a:srgbClr val="000000"/>
                    </a:solidFill>
                    <a:effectLst/>
                  </a:rPr>
                  <a:t>the utility of a risk-averse player whose only asset is the opportunity to play this game?</a:t>
                </a:r>
                <a:endParaRPr lang="en-AU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sz="240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AU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2400" i="1">
                              <a:latin typeface="Cambria Math" panose="02040503050406030204" pitchFamily="18" charset="0"/>
                            </a:rPr>
                            <m:t>𝑈</m:t>
                          </m:r>
                          <m:d>
                            <m:dPr>
                              <m:ctrlPr>
                                <a:rPr lang="en-AU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AU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</m:d>
                      <m:r>
                        <a:rPr lang="en-AU" sz="24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AU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AU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AU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AU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AU" sz="2400" i="1">
                              <a:latin typeface="Cambria Math" panose="02040503050406030204" pitchFamily="18" charset="0"/>
                            </a:rPr>
                            <m:t>=∞</m:t>
                          </m:r>
                        </m:sup>
                        <m:e>
                          <m:f>
                            <m:fPr>
                              <m:ctrlPr>
                                <a:rPr lang="en-AU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AU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AU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AU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AU" sz="2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p>
                            </m:den>
                          </m:f>
                          <m:r>
                            <a:rPr lang="en-AU" sz="24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  <m:d>
                            <m:dPr>
                              <m:ctrlPr>
                                <a:rPr lang="en-AU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AU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AU" sz="2400" b="0" i="1" smtClean="0">
                                      <a:latin typeface="Cambria Math" panose="02040503050406030204" pitchFamily="18" charset="0"/>
                                    </a:rPr>
                                    <m:t>$</m:t>
                                  </m:r>
                                  <m:r>
                                    <a:rPr lang="en-AU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AU" sz="2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p>
                            </m:e>
                          </m:d>
                        </m:e>
                      </m:nary>
                    </m:oMath>
                  </m:oMathPara>
                </a14:m>
                <a:endParaRPr lang="en-AU" sz="24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                  </m:t>
                      </m:r>
                      <m:r>
                        <a:rPr lang="en-AU" sz="24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AU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AU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AU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AU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AU" sz="2400" i="1">
                              <a:latin typeface="Cambria Math" panose="02040503050406030204" pitchFamily="18" charset="0"/>
                            </a:rPr>
                            <m:t>=∞</m:t>
                          </m:r>
                        </m:sup>
                        <m:e>
                          <m:f>
                            <m:fPr>
                              <m:ctrlPr>
                                <a:rPr lang="en-AU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AU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AU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AU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AU" sz="2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p>
                            </m:den>
                          </m:f>
                          <m:r>
                            <a:rPr lang="en-AU" sz="2400" b="0" i="1" smtClean="0">
                              <a:latin typeface="Cambria Math" panose="02040503050406030204" pitchFamily="18" charset="0"/>
                            </a:rPr>
                            <m:t>𝑙𝑛</m:t>
                          </m:r>
                          <m:d>
                            <m:dPr>
                              <m:ctrlPr>
                                <a:rPr lang="en-AU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AU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AU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AU" sz="2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p>
                            </m:e>
                          </m:d>
                        </m:e>
                      </m:nary>
                    </m:oMath>
                  </m:oMathPara>
                </a14:m>
                <a:endParaRPr lang="en-AU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                  </m:t>
                      </m:r>
                      <m:r>
                        <a:rPr lang="en-AU" sz="24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AU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AU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AU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AU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AU" sz="2400" i="1">
                              <a:latin typeface="Cambria Math" panose="02040503050406030204" pitchFamily="18" charset="0"/>
                            </a:rPr>
                            <m:t>=∞</m:t>
                          </m:r>
                        </m:sup>
                        <m:e>
                          <m:f>
                            <m:fPr>
                              <m:ctrlPr>
                                <a:rPr lang="en-AU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AU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AU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AU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AU" sz="2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p>
                            </m:den>
                          </m:f>
                          <m:r>
                            <a:rPr lang="en-AU" sz="2400" i="1">
                              <a:latin typeface="Cambria Math" panose="02040503050406030204" pitchFamily="18" charset="0"/>
                            </a:rPr>
                            <m:t>𝑙𝑛</m:t>
                          </m:r>
                          <m:d>
                            <m:dPr>
                              <m:ctrlPr>
                                <a:rPr lang="en-AU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AU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AU" sz="2400" dirty="0"/>
              </a:p>
            </p:txBody>
          </p:sp>
        </mc:Choice>
        <mc:Fallback>
          <p:sp>
            <p:nvSpPr>
              <p:cNvPr id="48" name="Text Placeholder 47">
                <a:extLst>
                  <a:ext uri="{FF2B5EF4-FFF2-40B4-BE49-F238E27FC236}">
                    <a16:creationId xmlns:a16="http://schemas.microsoft.com/office/drawing/2014/main" id="{A2E51878-99DD-454C-A364-AF694103441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2"/>
              </p:nvPr>
            </p:nvSpPr>
            <p:spPr>
              <a:blipFill>
                <a:blip r:embed="rId2"/>
                <a:stretch>
                  <a:fillRect l="-926" t="-5901" r="-1157" b="-54969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3">
            <a:extLst>
              <a:ext uri="{FF2B5EF4-FFF2-40B4-BE49-F238E27FC236}">
                <a16:creationId xmlns:a16="http://schemas.microsoft.com/office/drawing/2014/main" id="{162BE8D7-E878-641D-87B7-3C4C467338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854" y="589218"/>
            <a:ext cx="10326658" cy="467226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ea typeface="Verdana" pitchFamily="34" charset="0"/>
                <a:cs typeface="Verdana" pitchFamily="34" charset="0"/>
              </a:rPr>
              <a:t>The St. Petersburg game</a:t>
            </a:r>
            <a:endParaRPr lang="en-AU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99978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F940B24F-96D7-1B4F-A58E-B5F3109DE294}"/>
                  </a:ext>
                </a:extLst>
              </p:cNvPr>
              <p:cNvSpPr>
                <a:spLocks noGrp="1"/>
              </p:cNvSpPr>
              <p:nvPr>
                <p:ph type="body" idx="12"/>
              </p:nvPr>
            </p:nvSpPr>
            <p:spPr/>
            <p:txBody>
              <a:bodyPr/>
              <a:lstStyle/>
              <a:p>
                <a:pPr>
                  <a:lnSpc>
                    <a:spcPct val="110000"/>
                  </a:lnSpc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latin typeface="Cambria Math" panose="02040503050406030204" pitchFamily="18" charset="0"/>
                          <a:ea typeface="Verdana" pitchFamily="34" charset="0"/>
                          <a:cs typeface="Verdana" pitchFamily="34" charset="0"/>
                        </a:rPr>
                        <m:t>𝑈</m:t>
                      </m:r>
                      <m:r>
                        <a:rPr lang="en-US" sz="2800" i="1" dirty="0">
                          <a:latin typeface="Cambria Math" panose="02040503050406030204" pitchFamily="18" charset="0"/>
                          <a:ea typeface="Verdana" pitchFamily="34" charset="0"/>
                          <a:cs typeface="Verdana" pitchFamily="34" charset="0"/>
                        </a:rPr>
                        <m:t>(</m:t>
                      </m:r>
                      <m:r>
                        <a:rPr lang="en-US" sz="2800" i="1" dirty="0">
                          <a:latin typeface="Cambria Math" panose="02040503050406030204" pitchFamily="18" charset="0"/>
                          <a:ea typeface="Verdana" pitchFamily="34" charset="0"/>
                          <a:cs typeface="Verdana" pitchFamily="34" charset="0"/>
                        </a:rPr>
                        <m:t>𝑥</m:t>
                      </m:r>
                      <m:r>
                        <a:rPr lang="en-US" sz="2800" i="1" dirty="0">
                          <a:latin typeface="Cambria Math" panose="02040503050406030204" pitchFamily="18" charset="0"/>
                          <a:ea typeface="Verdana" pitchFamily="34" charset="0"/>
                          <a:cs typeface="Verdana" pitchFamily="34" charset="0"/>
                        </a:rPr>
                        <m:t>)=</m:t>
                      </m:r>
                      <m:r>
                        <m:rPr>
                          <m:sty m:val="p"/>
                        </m:rPr>
                        <a:rPr lang="en-US" sz="2800" i="1" dirty="0">
                          <a:latin typeface="Cambria Math" panose="02040503050406030204" pitchFamily="18" charset="0"/>
                          <a:ea typeface="Verdana" pitchFamily="34" charset="0"/>
                          <a:cs typeface="Verdana" pitchFamily="34" charset="0"/>
                        </a:rPr>
                        <m:t>ln</m:t>
                      </m:r>
                      <m:r>
                        <a:rPr lang="en-US" sz="2800" i="1" dirty="0">
                          <a:latin typeface="Cambria Math" panose="02040503050406030204" pitchFamily="18" charset="0"/>
                          <a:ea typeface="Verdana" pitchFamily="34" charset="0"/>
                          <a:cs typeface="Verdana" pitchFamily="34" charset="0"/>
                        </a:rPr>
                        <m:t>⁡(</m:t>
                      </m:r>
                      <m:r>
                        <a:rPr lang="en-US" sz="2800" i="1" dirty="0">
                          <a:latin typeface="Cambria Math" panose="02040503050406030204" pitchFamily="18" charset="0"/>
                          <a:ea typeface="Verdana" pitchFamily="34" charset="0"/>
                          <a:cs typeface="Verdana" pitchFamily="34" charset="0"/>
                        </a:rPr>
                        <m:t>𝑥</m:t>
                      </m:r>
                      <m:r>
                        <a:rPr lang="en-US" sz="2800" i="1" dirty="0">
                          <a:latin typeface="Cambria Math" panose="02040503050406030204" pitchFamily="18" charset="0"/>
                          <a:ea typeface="Verdana" pitchFamily="34" charset="0"/>
                          <a:cs typeface="Verdana" pitchFamily="34" charset="0"/>
                        </a:rPr>
                        <m:t>)</m:t>
                      </m:r>
                    </m:oMath>
                  </m:oMathPara>
                </a14:m>
                <a:endParaRPr lang="en-US" sz="2800" dirty="0">
                  <a:ea typeface="Verdana" pitchFamily="34" charset="0"/>
                  <a:cs typeface="Verdana" pitchFamily="34" charset="0"/>
                </a:endParaRPr>
              </a:p>
              <a:p>
                <a:pPr>
                  <a:lnSpc>
                    <a:spcPct val="110000"/>
                  </a:lnSpc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Verdana" pitchFamily="34" charset="0"/>
                          <a:cs typeface="Verdana" pitchFamily="34" charset="0"/>
                        </a:rPr>
                        <m:t>𝑋</m:t>
                      </m:r>
                      <m:r>
                        <a:rPr lang="en-A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Verdana" pitchFamily="34" charset="0"/>
                          <a:cs typeface="Verdana" pitchFamily="34" charset="0"/>
                        </a:rPr>
                        <m:t>=</m:t>
                      </m:r>
                      <m:d>
                        <m:dPr>
                          <m:ctrlPr>
                            <a:rPr lang="en-AU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itchFamily="34" charset="0"/>
                              <a:cs typeface="Verdana" pitchFamily="34" charset="0"/>
                            </a:rPr>
                          </m:ctrlPr>
                        </m:dPr>
                        <m:e>
                          <m:r>
                            <a:rPr lang="en-AU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itchFamily="34" charset="0"/>
                              <a:cs typeface="Verdana" pitchFamily="34" charset="0"/>
                            </a:rPr>
                            <m:t>0.5,$10;0.5,−$10</m:t>
                          </m:r>
                        </m:e>
                      </m:d>
                      <m:r>
                        <a:rPr lang="en-A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Verdana" pitchFamily="34" charset="0"/>
                          <a:cs typeface="Verdana" pitchFamily="34" charset="0"/>
                        </a:rPr>
                        <m:t>         </m:t>
                      </m:r>
                      <m:r>
                        <a:rPr lang="en-A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Verdana" pitchFamily="34" charset="0"/>
                          <a:cs typeface="Verdana" pitchFamily="34" charset="0"/>
                        </a:rPr>
                        <m:t>𝑊</m:t>
                      </m:r>
                      <m:r>
                        <a:rPr lang="en-A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Verdana" pitchFamily="34" charset="0"/>
                          <a:cs typeface="Verdana" pitchFamily="34" charset="0"/>
                        </a:rPr>
                        <m:t>=$20</m:t>
                      </m:r>
                    </m:oMath>
                  </m:oMathPara>
                </a14:m>
                <a:endParaRPr lang="en-AU" sz="2800" b="0" dirty="0">
                  <a:solidFill>
                    <a:schemeClr val="tx1"/>
                  </a:solidFill>
                  <a:ea typeface="Verdana" pitchFamily="34" charset="0"/>
                  <a:cs typeface="Verdana" pitchFamily="34" charset="0"/>
                </a:endParaRPr>
              </a:p>
              <a:p>
                <a:pPr lvl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/>
                        </a:rPr>
                        <m:t>𝐸</m:t>
                      </m:r>
                      <m:r>
                        <a:rPr lang="en-AU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/>
                        </a:rPr>
                        <m:t>[</m:t>
                      </m:r>
                      <m:r>
                        <a:rPr lang="en-AU" sz="2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/>
                        </a:rPr>
                        <m:t>𝑋</m:t>
                      </m:r>
                      <m:r>
                        <a:rPr lang="en-AU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/>
                        </a:rPr>
                        <m:t>] =</m:t>
                      </m:r>
                      <m:nary>
                        <m:naryPr>
                          <m:chr m:val="∑"/>
                          <m:ctrlPr>
                            <a:rPr lang="en-AU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itchFamily="34" charset="0"/>
                              <a:cs typeface="Verdana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AU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itchFamily="34" charset="0"/>
                              <a:cs typeface="Verdana" pitchFamily="34" charset="0"/>
                            </a:rPr>
                            <m:t>𝑖</m:t>
                          </m:r>
                          <m:r>
                            <a:rPr lang="en-AU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itchFamily="34" charset="0"/>
                              <a:cs typeface="Verdana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AU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itchFamily="34" charset="0"/>
                              <a:cs typeface="Verdana" pitchFamily="34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Verdana" pitchFamily="34" charset="0"/>
                                  <a:cs typeface="Verdana" pitchFamily="34" charset="0"/>
                                </a:rPr>
                              </m:ctrlPr>
                            </m:sSubPr>
                            <m:e>
                              <m:r>
                                <a:rPr lang="en-AU" sz="2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Verdana" pitchFamily="34" charset="0"/>
                                  <a:cs typeface="Verdana" pitchFamily="34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AU" sz="2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Verdana" pitchFamily="34" charset="0"/>
                                  <a:cs typeface="Verdana" pitchFamily="34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Verdana" pitchFamily="34" charset="0"/>
                                  <a:cs typeface="Verdana" pitchFamily="34" charset="0"/>
                                </a:rPr>
                              </m:ctrlPr>
                            </m:sSubPr>
                            <m:e>
                              <m:r>
                                <a:rPr lang="en-AU" sz="2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Verdana" pitchFamily="34" charset="0"/>
                                  <a:cs typeface="Verdana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AU" sz="2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Verdana" pitchFamily="34" charset="0"/>
                                  <a:cs typeface="Verdana" pitchFamily="34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ea typeface="Verdana" pitchFamily="34" charset="0"/>
                  <a:cs typeface="Verdana" pitchFamily="34" charset="0"/>
                </a:endParaRPr>
              </a:p>
              <a:p>
                <a:pPr lvl="1">
                  <a:lnSpc>
                    <a:spcPct val="110000"/>
                  </a:lnSpc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Verdana" pitchFamily="34" charset="0"/>
                          <a:cs typeface="Verdana" pitchFamily="34" charset="0"/>
                        </a:rPr>
                        <m:t>            =0.5 </m:t>
                      </m:r>
                      <m:r>
                        <a:rPr lang="en-A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Verdana" pitchFamily="34" charset="0"/>
                        </a:rPr>
                        <m:t>× </m:t>
                      </m:r>
                      <m:r>
                        <a:rPr lang="en-A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Verdana" pitchFamily="34" charset="0"/>
                          <a:cs typeface="Verdana" pitchFamily="34" charset="0"/>
                        </a:rPr>
                        <m:t>$10+0.5 </m:t>
                      </m:r>
                      <m:r>
                        <a:rPr lang="en-A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Verdana" pitchFamily="34" charset="0"/>
                        </a:rPr>
                        <m:t>× </m:t>
                      </m:r>
                      <m:d>
                        <m:dPr>
                          <m:ctrlPr>
                            <a:rPr lang="en-AU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itchFamily="34" charset="0"/>
                              <a:cs typeface="Verdana" pitchFamily="34" charset="0"/>
                            </a:rPr>
                          </m:ctrlPr>
                        </m:dPr>
                        <m:e>
                          <m:r>
                            <a:rPr lang="en-AU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itchFamily="34" charset="0"/>
                              <a:cs typeface="Verdana" pitchFamily="34" charset="0"/>
                            </a:rPr>
                            <m:t>−$10</m:t>
                          </m:r>
                        </m:e>
                      </m:d>
                    </m:oMath>
                  </m:oMathPara>
                </a14:m>
                <a:endParaRPr lang="en-AU" sz="2800" dirty="0">
                  <a:solidFill>
                    <a:schemeClr val="tx1"/>
                  </a:solidFill>
                  <a:ea typeface="Verdana" pitchFamily="34" charset="0"/>
                  <a:cs typeface="Verdana" pitchFamily="34" charset="0"/>
                </a:endParaRPr>
              </a:p>
            </p:txBody>
          </p:sp>
        </mc:Choice>
        <mc:Fallback xmlns="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F940B24F-96D7-1B4F-A58E-B5F3109DE29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2"/>
              </p:nvPr>
            </p:nvSpPr>
            <p:spPr>
              <a:blipFill>
                <a:blip r:embed="rId2"/>
                <a:stretch>
                  <a:fillRect l="-231" t="-311" b="-15528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ontent Placeholder 2"/>
          <p:cNvSpPr txBox="1">
            <a:spLocks/>
          </p:cNvSpPr>
          <p:nvPr/>
        </p:nvSpPr>
        <p:spPr>
          <a:xfrm>
            <a:off x="1981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endParaRPr lang="en-US" sz="2900" dirty="0"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338299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8" name="Text Placeholder 47">
                <a:extLst>
                  <a:ext uri="{FF2B5EF4-FFF2-40B4-BE49-F238E27FC236}">
                    <a16:creationId xmlns:a16="http://schemas.microsoft.com/office/drawing/2014/main" id="{A2E51878-99DD-454C-A364-AF694103441F}"/>
                  </a:ext>
                </a:extLst>
              </p:cNvPr>
              <p:cNvSpPr>
                <a:spLocks noGrp="1"/>
              </p:cNvSpPr>
              <p:nvPr>
                <p:ph type="body" idx="12"/>
              </p:nvPr>
            </p:nvSpPr>
            <p:spPr/>
            <p:txBody>
              <a:bodyPr/>
              <a:lstStyle/>
              <a:p>
                <a:r>
                  <a:rPr lang="en-AU" sz="2400" dirty="0"/>
                  <a:t>What is the </a:t>
                </a:r>
                <a:r>
                  <a:rPr lang="en-AU" sz="2400" b="0" u="none" strike="noStrike" dirty="0">
                    <a:solidFill>
                      <a:srgbClr val="000000"/>
                    </a:solidFill>
                    <a:effectLst/>
                  </a:rPr>
                  <a:t>the utility of a risk-averse player whose only asset is the opportunity to play this game?</a:t>
                </a:r>
                <a:endParaRPr lang="en-AU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sz="240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AU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2400" i="1">
                              <a:latin typeface="Cambria Math" panose="02040503050406030204" pitchFamily="18" charset="0"/>
                            </a:rPr>
                            <m:t>𝑈</m:t>
                          </m:r>
                          <m:d>
                            <m:dPr>
                              <m:ctrlPr>
                                <a:rPr lang="en-AU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AU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</m:d>
                      <m:r>
                        <a:rPr lang="en-AU" sz="240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AU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AU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AU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AU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AU" sz="2400" i="1">
                              <a:latin typeface="Cambria Math" panose="02040503050406030204" pitchFamily="18" charset="0"/>
                            </a:rPr>
                            <m:t>=∞</m:t>
                          </m:r>
                        </m:sup>
                        <m:e>
                          <m:f>
                            <m:fPr>
                              <m:ctrlPr>
                                <a:rPr lang="en-AU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AU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AU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AU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AU" sz="2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p>
                            </m:den>
                          </m:f>
                          <m:r>
                            <a:rPr lang="en-AU" sz="2400" i="1">
                              <a:latin typeface="Cambria Math" panose="02040503050406030204" pitchFamily="18" charset="0"/>
                            </a:rPr>
                            <m:t>𝑙𝑛</m:t>
                          </m:r>
                          <m:d>
                            <m:dPr>
                              <m:ctrlPr>
                                <a:rPr lang="en-AU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AU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AU" sz="2400" dirty="0"/>
              </a:p>
            </p:txBody>
          </p:sp>
        </mc:Choice>
        <mc:Fallback>
          <p:sp>
            <p:nvSpPr>
              <p:cNvPr id="48" name="Text Placeholder 47">
                <a:extLst>
                  <a:ext uri="{FF2B5EF4-FFF2-40B4-BE49-F238E27FC236}">
                    <a16:creationId xmlns:a16="http://schemas.microsoft.com/office/drawing/2014/main" id="{A2E51878-99DD-454C-A364-AF694103441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2"/>
              </p:nvPr>
            </p:nvSpPr>
            <p:spPr>
              <a:blipFill>
                <a:blip r:embed="rId2"/>
                <a:stretch>
                  <a:fillRect l="-926" t="-5901" r="-1157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3">
            <a:extLst>
              <a:ext uri="{FF2B5EF4-FFF2-40B4-BE49-F238E27FC236}">
                <a16:creationId xmlns:a16="http://schemas.microsoft.com/office/drawing/2014/main" id="{162BE8D7-E878-641D-87B7-3C4C467338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854" y="589218"/>
            <a:ext cx="10326658" cy="467226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ea typeface="Verdana" pitchFamily="34" charset="0"/>
                <a:cs typeface="Verdana" pitchFamily="34" charset="0"/>
              </a:rPr>
              <a:t>The St. Petersburg game</a:t>
            </a:r>
            <a:endParaRPr lang="en-AU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480118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8" name="Text Placeholder 47">
                <a:extLst>
                  <a:ext uri="{FF2B5EF4-FFF2-40B4-BE49-F238E27FC236}">
                    <a16:creationId xmlns:a16="http://schemas.microsoft.com/office/drawing/2014/main" id="{A2E51878-99DD-454C-A364-AF694103441F}"/>
                  </a:ext>
                </a:extLst>
              </p:cNvPr>
              <p:cNvSpPr>
                <a:spLocks noGrp="1"/>
              </p:cNvSpPr>
              <p:nvPr>
                <p:ph type="body" idx="12"/>
              </p:nvPr>
            </p:nvSpPr>
            <p:spPr/>
            <p:txBody>
              <a:bodyPr/>
              <a:lstStyle/>
              <a:p>
                <a:r>
                  <a:rPr lang="en-AU" sz="2400" dirty="0"/>
                  <a:t>What is the </a:t>
                </a:r>
                <a:r>
                  <a:rPr lang="en-AU" sz="2400" b="0" u="none" strike="noStrike" dirty="0">
                    <a:solidFill>
                      <a:srgbClr val="000000"/>
                    </a:solidFill>
                    <a:effectLst/>
                  </a:rPr>
                  <a:t>the utility of a risk-averse player whose only asset is the opportunity to play this game?</a:t>
                </a:r>
                <a:endParaRPr lang="en-AU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sz="240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AU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2400" i="1">
                              <a:latin typeface="Cambria Math" panose="02040503050406030204" pitchFamily="18" charset="0"/>
                            </a:rPr>
                            <m:t>𝑈</m:t>
                          </m:r>
                          <m:d>
                            <m:dPr>
                              <m:ctrlPr>
                                <a:rPr lang="en-AU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AU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</m:d>
                      <m:r>
                        <a:rPr lang="en-AU" sz="240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AU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AU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AU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AU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AU" sz="2400" i="1">
                              <a:latin typeface="Cambria Math" panose="02040503050406030204" pitchFamily="18" charset="0"/>
                            </a:rPr>
                            <m:t>=∞</m:t>
                          </m:r>
                        </m:sup>
                        <m:e>
                          <m:f>
                            <m:fPr>
                              <m:ctrlPr>
                                <a:rPr lang="en-AU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AU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AU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AU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AU" sz="2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p>
                            </m:den>
                          </m:f>
                          <m:r>
                            <a:rPr lang="en-AU" sz="2400" i="1">
                              <a:latin typeface="Cambria Math" panose="02040503050406030204" pitchFamily="18" charset="0"/>
                            </a:rPr>
                            <m:t>𝑙𝑛</m:t>
                          </m:r>
                          <m:d>
                            <m:dPr>
                              <m:ctrlPr>
                                <a:rPr lang="en-AU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AU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AU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                 </m:t>
                      </m:r>
                      <m:r>
                        <a:rPr lang="en-AU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AU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AU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AU" sz="2400" i="0">
                          <a:latin typeface="Cambria Math" panose="02040503050406030204" pitchFamily="18" charset="0"/>
                        </a:rPr>
                        <m:t>ln</m:t>
                      </m:r>
                      <m:d>
                        <m:dPr>
                          <m:ctrlPr>
                            <a:rPr lang="en-AU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AU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AU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AU" sz="2400" i="0">
                          <a:latin typeface="Cambria Math" panose="02040503050406030204" pitchFamily="18" charset="0"/>
                        </a:rPr>
                        <m:t>ln</m:t>
                      </m:r>
                      <m:d>
                        <m:dPr>
                          <m:ctrlPr>
                            <a:rPr lang="en-AU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AU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AU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AU" sz="2400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AU" sz="2400" i="0">
                          <a:latin typeface="Cambria Math" panose="02040503050406030204" pitchFamily="18" charset="0"/>
                        </a:rPr>
                        <m:t>ln</m:t>
                      </m:r>
                      <m:d>
                        <m:dPr>
                          <m:ctrlPr>
                            <a:rPr lang="en-AU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AU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AU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en-AU" sz="2400" b="0" i="1" smtClean="0">
                              <a:latin typeface="Cambria Math" panose="02040503050406030204" pitchFamily="18" charset="0"/>
                            </a:rPr>
                            <m:t>16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AU" sz="2400" i="0">
                          <a:latin typeface="Cambria Math" panose="02040503050406030204" pitchFamily="18" charset="0"/>
                        </a:rPr>
                        <m:t>ln</m:t>
                      </m:r>
                      <m:d>
                        <m:dPr>
                          <m:ctrlPr>
                            <a:rPr lang="en-AU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AU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AU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sz="24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en-AU" sz="2400" b="0" i="1" smtClean="0">
                              <a:latin typeface="Cambria Math" panose="02040503050406030204" pitchFamily="18" charset="0"/>
                            </a:rPr>
                            <m:t>32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AU" sz="2400" i="0">
                          <a:latin typeface="Cambria Math" panose="02040503050406030204" pitchFamily="18" charset="0"/>
                        </a:rPr>
                        <m:t>ln</m:t>
                      </m:r>
                      <m:d>
                        <m:dPr>
                          <m:ctrlPr>
                            <a:rPr lang="en-AU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+…</m:t>
                      </m:r>
                    </m:oMath>
                  </m:oMathPara>
                </a14:m>
                <a:endParaRPr lang="en-AU" sz="2400" dirty="0"/>
              </a:p>
            </p:txBody>
          </p:sp>
        </mc:Choice>
        <mc:Fallback>
          <p:sp>
            <p:nvSpPr>
              <p:cNvPr id="48" name="Text Placeholder 47">
                <a:extLst>
                  <a:ext uri="{FF2B5EF4-FFF2-40B4-BE49-F238E27FC236}">
                    <a16:creationId xmlns:a16="http://schemas.microsoft.com/office/drawing/2014/main" id="{A2E51878-99DD-454C-A364-AF694103441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2"/>
              </p:nvPr>
            </p:nvSpPr>
            <p:spPr>
              <a:blipFill>
                <a:blip r:embed="rId2"/>
                <a:stretch>
                  <a:fillRect l="-926" t="-5901" r="-1157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3">
            <a:extLst>
              <a:ext uri="{FF2B5EF4-FFF2-40B4-BE49-F238E27FC236}">
                <a16:creationId xmlns:a16="http://schemas.microsoft.com/office/drawing/2014/main" id="{162BE8D7-E878-641D-87B7-3C4C467338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854" y="589218"/>
            <a:ext cx="10326658" cy="467226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ea typeface="Verdana" pitchFamily="34" charset="0"/>
                <a:cs typeface="Verdana" pitchFamily="34" charset="0"/>
              </a:rPr>
              <a:t>The St. Petersburg game</a:t>
            </a:r>
            <a:endParaRPr lang="en-AU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974785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8" name="Text Placeholder 47">
                <a:extLst>
                  <a:ext uri="{FF2B5EF4-FFF2-40B4-BE49-F238E27FC236}">
                    <a16:creationId xmlns:a16="http://schemas.microsoft.com/office/drawing/2014/main" id="{A2E51878-99DD-454C-A364-AF694103441F}"/>
                  </a:ext>
                </a:extLst>
              </p:cNvPr>
              <p:cNvSpPr>
                <a:spLocks noGrp="1"/>
              </p:cNvSpPr>
              <p:nvPr>
                <p:ph type="body" idx="12"/>
              </p:nvPr>
            </p:nvSpPr>
            <p:spPr/>
            <p:txBody>
              <a:bodyPr/>
              <a:lstStyle/>
              <a:p>
                <a:r>
                  <a:rPr lang="en-AU" sz="2400" dirty="0"/>
                  <a:t>What is the </a:t>
                </a:r>
                <a:r>
                  <a:rPr lang="en-AU" sz="2400" b="0" u="none" strike="noStrike" dirty="0">
                    <a:solidFill>
                      <a:srgbClr val="000000"/>
                    </a:solidFill>
                    <a:effectLst/>
                  </a:rPr>
                  <a:t>the utility of a risk-averse player whose only asset is the opportunity to play this game?</a:t>
                </a:r>
                <a:endParaRPr lang="en-AU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sz="240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AU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2400" i="1">
                              <a:latin typeface="Cambria Math" panose="02040503050406030204" pitchFamily="18" charset="0"/>
                            </a:rPr>
                            <m:t>𝑈</m:t>
                          </m:r>
                          <m:d>
                            <m:dPr>
                              <m:ctrlPr>
                                <a:rPr lang="en-AU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AU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</m:d>
                      <m:r>
                        <a:rPr lang="en-AU" sz="240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AU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AU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AU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AU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AU" sz="2400" i="1">
                              <a:latin typeface="Cambria Math" panose="02040503050406030204" pitchFamily="18" charset="0"/>
                            </a:rPr>
                            <m:t>=∞</m:t>
                          </m:r>
                        </m:sup>
                        <m:e>
                          <m:f>
                            <m:fPr>
                              <m:ctrlPr>
                                <a:rPr lang="en-AU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AU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AU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AU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AU" sz="2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p>
                            </m:den>
                          </m:f>
                          <m:r>
                            <a:rPr lang="en-AU" sz="2400" i="1">
                              <a:latin typeface="Cambria Math" panose="02040503050406030204" pitchFamily="18" charset="0"/>
                            </a:rPr>
                            <m:t>𝑙𝑛</m:t>
                          </m:r>
                          <m:d>
                            <m:dPr>
                              <m:ctrlPr>
                                <a:rPr lang="en-AU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AU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AU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                 </m:t>
                      </m:r>
                      <m:r>
                        <a:rPr lang="en-AU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AU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AU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AU" sz="2400" i="0">
                          <a:latin typeface="Cambria Math" panose="02040503050406030204" pitchFamily="18" charset="0"/>
                        </a:rPr>
                        <m:t>ln</m:t>
                      </m:r>
                      <m:d>
                        <m:dPr>
                          <m:ctrlPr>
                            <a:rPr lang="en-AU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AU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AU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AU" sz="2400" i="0">
                          <a:latin typeface="Cambria Math" panose="02040503050406030204" pitchFamily="18" charset="0"/>
                        </a:rPr>
                        <m:t>ln</m:t>
                      </m:r>
                      <m:d>
                        <m:dPr>
                          <m:ctrlPr>
                            <a:rPr lang="en-AU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AU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AU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AU" sz="2400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AU" sz="2400" i="0">
                          <a:latin typeface="Cambria Math" panose="02040503050406030204" pitchFamily="18" charset="0"/>
                        </a:rPr>
                        <m:t>ln</m:t>
                      </m:r>
                      <m:d>
                        <m:dPr>
                          <m:ctrlPr>
                            <a:rPr lang="en-AU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AU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AU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en-AU" sz="2400" b="0" i="1" smtClean="0">
                              <a:latin typeface="Cambria Math" panose="02040503050406030204" pitchFamily="18" charset="0"/>
                            </a:rPr>
                            <m:t>16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AU" sz="2400" i="0">
                          <a:latin typeface="Cambria Math" panose="02040503050406030204" pitchFamily="18" charset="0"/>
                        </a:rPr>
                        <m:t>ln</m:t>
                      </m:r>
                      <m:d>
                        <m:dPr>
                          <m:ctrlPr>
                            <a:rPr lang="en-AU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AU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AU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sz="24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en-AU" sz="2400" b="0" i="1" smtClean="0">
                              <a:latin typeface="Cambria Math" panose="02040503050406030204" pitchFamily="18" charset="0"/>
                            </a:rPr>
                            <m:t>32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AU" sz="2400" i="0">
                          <a:latin typeface="Cambria Math" panose="02040503050406030204" pitchFamily="18" charset="0"/>
                        </a:rPr>
                        <m:t>ln</m:t>
                      </m:r>
                      <m:d>
                        <m:dPr>
                          <m:ctrlPr>
                            <a:rPr lang="en-AU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+…</m:t>
                      </m:r>
                    </m:oMath>
                  </m:oMathPara>
                </a14:m>
                <a:endParaRPr lang="en-AU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                </m:t>
                      </m:r>
                      <m:r>
                        <a:rPr lang="en-AU" sz="2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AU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AU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AU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AU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AU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AU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AU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AU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AU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AU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AU" sz="24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num>
                            <m:den>
                              <m:r>
                                <a:rPr lang="en-AU" sz="2400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den>
                          </m:f>
                          <m:r>
                            <a:rPr lang="en-AU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AU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AU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AU" sz="24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  <m:r>
                            <a:rPr lang="en-AU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AU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AU" sz="24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num>
                            <m:den>
                              <m:r>
                                <a:rPr lang="en-AU" sz="2400" b="0" i="1" smtClean="0">
                                  <a:latin typeface="Cambria Math" panose="02040503050406030204" pitchFamily="18" charset="0"/>
                                </a:rPr>
                                <m:t>32</m:t>
                              </m:r>
                            </m:den>
                          </m:f>
                          <m:r>
                            <a:rPr lang="en-AU" sz="2400" i="1">
                              <a:latin typeface="Cambria Math" panose="02040503050406030204" pitchFamily="18" charset="0"/>
                            </a:rPr>
                            <m:t>+…</m:t>
                          </m:r>
                        </m:e>
                      </m:d>
                      <m:r>
                        <m:rPr>
                          <m:sty m:val="p"/>
                        </m:rPr>
                        <a:rPr lang="en-AU" sz="2400" i="0">
                          <a:latin typeface="Cambria Math" panose="02040503050406030204" pitchFamily="18" charset="0"/>
                        </a:rPr>
                        <m:t>ln</m:t>
                      </m:r>
                      <m:d>
                        <m:dPr>
                          <m:ctrlPr>
                            <a:rPr lang="en-AU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</m:oMath>
                  </m:oMathPara>
                </a14:m>
                <a:endParaRPr lang="en-AU" sz="2400" dirty="0"/>
              </a:p>
            </p:txBody>
          </p:sp>
        </mc:Choice>
        <mc:Fallback>
          <p:sp>
            <p:nvSpPr>
              <p:cNvPr id="48" name="Text Placeholder 47">
                <a:extLst>
                  <a:ext uri="{FF2B5EF4-FFF2-40B4-BE49-F238E27FC236}">
                    <a16:creationId xmlns:a16="http://schemas.microsoft.com/office/drawing/2014/main" id="{A2E51878-99DD-454C-A364-AF694103441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2"/>
              </p:nvPr>
            </p:nvSpPr>
            <p:spPr>
              <a:blipFill>
                <a:blip r:embed="rId2"/>
                <a:stretch>
                  <a:fillRect l="-926" t="-5901" r="-1157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3">
            <a:extLst>
              <a:ext uri="{FF2B5EF4-FFF2-40B4-BE49-F238E27FC236}">
                <a16:creationId xmlns:a16="http://schemas.microsoft.com/office/drawing/2014/main" id="{162BE8D7-E878-641D-87B7-3C4C467338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854" y="589218"/>
            <a:ext cx="10326658" cy="467226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ea typeface="Verdana" pitchFamily="34" charset="0"/>
                <a:cs typeface="Verdana" pitchFamily="34" charset="0"/>
              </a:rPr>
              <a:t>The St. Petersburg game</a:t>
            </a:r>
            <a:endParaRPr lang="en-AU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624728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8" name="Text Placeholder 47">
                <a:extLst>
                  <a:ext uri="{FF2B5EF4-FFF2-40B4-BE49-F238E27FC236}">
                    <a16:creationId xmlns:a16="http://schemas.microsoft.com/office/drawing/2014/main" id="{A2E51878-99DD-454C-A364-AF694103441F}"/>
                  </a:ext>
                </a:extLst>
              </p:cNvPr>
              <p:cNvSpPr>
                <a:spLocks noGrp="1"/>
              </p:cNvSpPr>
              <p:nvPr>
                <p:ph type="body" idx="12"/>
              </p:nvPr>
            </p:nvSpPr>
            <p:spPr/>
            <p:txBody>
              <a:bodyPr/>
              <a:lstStyle/>
              <a:p>
                <a:r>
                  <a:rPr lang="en-AU" sz="2400" dirty="0"/>
                  <a:t>What is the </a:t>
                </a:r>
                <a:r>
                  <a:rPr lang="en-AU" sz="2400" b="0" u="none" strike="noStrike" dirty="0">
                    <a:solidFill>
                      <a:srgbClr val="000000"/>
                    </a:solidFill>
                    <a:effectLst/>
                  </a:rPr>
                  <a:t>the utility of a risk-averse player whose only asset is the opportunity to play this game?</a:t>
                </a:r>
                <a:endParaRPr lang="en-AU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sz="240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AU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2400" i="1">
                              <a:latin typeface="Cambria Math" panose="02040503050406030204" pitchFamily="18" charset="0"/>
                            </a:rPr>
                            <m:t>𝑈</m:t>
                          </m:r>
                          <m:d>
                            <m:dPr>
                              <m:ctrlPr>
                                <a:rPr lang="en-AU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AU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</m:d>
                      <m:r>
                        <a:rPr lang="en-AU" sz="240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AU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AU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AU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AU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AU" sz="2400" i="1">
                              <a:latin typeface="Cambria Math" panose="02040503050406030204" pitchFamily="18" charset="0"/>
                            </a:rPr>
                            <m:t>=∞</m:t>
                          </m:r>
                        </m:sup>
                        <m:e>
                          <m:f>
                            <m:fPr>
                              <m:ctrlPr>
                                <a:rPr lang="en-AU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AU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AU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AU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AU" sz="2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p>
                            </m:den>
                          </m:f>
                          <m:r>
                            <a:rPr lang="en-AU" sz="2400" i="1">
                              <a:latin typeface="Cambria Math" panose="02040503050406030204" pitchFamily="18" charset="0"/>
                            </a:rPr>
                            <m:t>𝑙𝑛</m:t>
                          </m:r>
                          <m:d>
                            <m:dPr>
                              <m:ctrlPr>
                                <a:rPr lang="en-AU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AU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AU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                 </m:t>
                      </m:r>
                      <m:r>
                        <a:rPr lang="en-AU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AU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AU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AU" sz="2400" i="0">
                          <a:latin typeface="Cambria Math" panose="02040503050406030204" pitchFamily="18" charset="0"/>
                        </a:rPr>
                        <m:t>ln</m:t>
                      </m:r>
                      <m:d>
                        <m:dPr>
                          <m:ctrlPr>
                            <a:rPr lang="en-AU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AU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AU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AU" sz="2400" i="0">
                          <a:latin typeface="Cambria Math" panose="02040503050406030204" pitchFamily="18" charset="0"/>
                        </a:rPr>
                        <m:t>ln</m:t>
                      </m:r>
                      <m:d>
                        <m:dPr>
                          <m:ctrlPr>
                            <a:rPr lang="en-AU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AU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AU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AU" sz="2400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AU" sz="2400" i="0">
                          <a:latin typeface="Cambria Math" panose="02040503050406030204" pitchFamily="18" charset="0"/>
                        </a:rPr>
                        <m:t>ln</m:t>
                      </m:r>
                      <m:d>
                        <m:dPr>
                          <m:ctrlPr>
                            <a:rPr lang="en-AU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AU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AU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en-AU" sz="2400" b="0" i="1" smtClean="0">
                              <a:latin typeface="Cambria Math" panose="02040503050406030204" pitchFamily="18" charset="0"/>
                            </a:rPr>
                            <m:t>16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AU" sz="2400" i="0">
                          <a:latin typeface="Cambria Math" panose="02040503050406030204" pitchFamily="18" charset="0"/>
                        </a:rPr>
                        <m:t>ln</m:t>
                      </m:r>
                      <m:d>
                        <m:dPr>
                          <m:ctrlPr>
                            <a:rPr lang="en-AU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AU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AU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sz="24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en-AU" sz="2400" b="0" i="1" smtClean="0">
                              <a:latin typeface="Cambria Math" panose="02040503050406030204" pitchFamily="18" charset="0"/>
                            </a:rPr>
                            <m:t>32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AU" sz="2400" i="0">
                          <a:latin typeface="Cambria Math" panose="02040503050406030204" pitchFamily="18" charset="0"/>
                        </a:rPr>
                        <m:t>ln</m:t>
                      </m:r>
                      <m:d>
                        <m:dPr>
                          <m:ctrlPr>
                            <a:rPr lang="en-AU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+…</m:t>
                      </m:r>
                    </m:oMath>
                  </m:oMathPara>
                </a14:m>
                <a:endParaRPr lang="en-AU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                </m:t>
                      </m:r>
                      <m:r>
                        <a:rPr lang="en-AU" sz="2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AU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AU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AU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AU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AU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AU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AU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AU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AU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AU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AU" sz="24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num>
                            <m:den>
                              <m:r>
                                <a:rPr lang="en-AU" sz="2400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den>
                          </m:f>
                          <m:r>
                            <a:rPr lang="en-AU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AU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AU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AU" sz="24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  <m:r>
                            <a:rPr lang="en-AU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AU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AU" sz="24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num>
                            <m:den>
                              <m:r>
                                <a:rPr lang="en-AU" sz="2400" b="0" i="1" smtClean="0">
                                  <a:latin typeface="Cambria Math" panose="02040503050406030204" pitchFamily="18" charset="0"/>
                                </a:rPr>
                                <m:t>32</m:t>
                              </m:r>
                            </m:den>
                          </m:f>
                          <m:r>
                            <a:rPr lang="en-AU" sz="2400" i="1">
                              <a:latin typeface="Cambria Math" panose="02040503050406030204" pitchFamily="18" charset="0"/>
                            </a:rPr>
                            <m:t>+…</m:t>
                          </m:r>
                        </m:e>
                      </m:d>
                      <m:r>
                        <m:rPr>
                          <m:sty m:val="p"/>
                        </m:rPr>
                        <a:rPr lang="en-AU" sz="2400" i="0">
                          <a:latin typeface="Cambria Math" panose="02040503050406030204" pitchFamily="18" charset="0"/>
                        </a:rPr>
                        <m:t>ln</m:t>
                      </m:r>
                      <m:d>
                        <m:dPr>
                          <m:ctrlPr>
                            <a:rPr lang="en-AU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</m:oMath>
                  </m:oMathPara>
                </a14:m>
                <a:endParaRPr lang="en-AU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                </m:t>
                      </m:r>
                      <m:r>
                        <a:rPr lang="en-AU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m:rPr>
                          <m:sty m:val="p"/>
                        </m:rPr>
                        <a:rPr lang="en-AU" sz="2400" b="0" i="0" smtClean="0">
                          <a:latin typeface="Cambria Math" panose="02040503050406030204" pitchFamily="18" charset="0"/>
                        </a:rPr>
                        <m:t>ln</m:t>
                      </m:r>
                      <m:d>
                        <m:dPr>
                          <m:ctrlPr>
                            <a:rPr lang="en-AU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</m:oMath>
                  </m:oMathPara>
                </a14:m>
                <a:endParaRPr lang="en-AU" sz="2400" dirty="0"/>
              </a:p>
            </p:txBody>
          </p:sp>
        </mc:Choice>
        <mc:Fallback>
          <p:sp>
            <p:nvSpPr>
              <p:cNvPr id="48" name="Text Placeholder 47">
                <a:extLst>
                  <a:ext uri="{FF2B5EF4-FFF2-40B4-BE49-F238E27FC236}">
                    <a16:creationId xmlns:a16="http://schemas.microsoft.com/office/drawing/2014/main" id="{A2E51878-99DD-454C-A364-AF694103441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2"/>
              </p:nvPr>
            </p:nvSpPr>
            <p:spPr>
              <a:blipFill>
                <a:blip r:embed="rId2"/>
                <a:stretch>
                  <a:fillRect l="-926" t="-5901" r="-1157" b="-9938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3">
            <a:extLst>
              <a:ext uri="{FF2B5EF4-FFF2-40B4-BE49-F238E27FC236}">
                <a16:creationId xmlns:a16="http://schemas.microsoft.com/office/drawing/2014/main" id="{162BE8D7-E878-641D-87B7-3C4C467338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854" y="589218"/>
            <a:ext cx="10326658" cy="467226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ea typeface="Verdana" pitchFamily="34" charset="0"/>
                <a:cs typeface="Verdana" pitchFamily="34" charset="0"/>
              </a:rPr>
              <a:t>The St. Petersburg game</a:t>
            </a:r>
            <a:endParaRPr lang="en-AU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423440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F940B24F-96D7-1B4F-A58E-B5F3109DE294}"/>
                  </a:ext>
                </a:extLst>
              </p:cNvPr>
              <p:cNvSpPr>
                <a:spLocks noGrp="1"/>
              </p:cNvSpPr>
              <p:nvPr>
                <p:ph type="body" idx="12"/>
              </p:nvPr>
            </p:nvSpPr>
            <p:spPr/>
            <p:txBody>
              <a:bodyPr/>
              <a:lstStyle/>
              <a:p>
                <a:pPr>
                  <a:lnSpc>
                    <a:spcPct val="110000"/>
                  </a:lnSpc>
                  <a:spcAft>
                    <a:spcPts val="1200"/>
                  </a:spcAft>
                </a:pPr>
                <a:r>
                  <a:rPr lang="en-AU" sz="2400" dirty="0">
                    <a:ea typeface="Verdana" pitchFamily="34" charset="0"/>
                    <a:cs typeface="Verdana" pitchFamily="34" charset="0"/>
                  </a:rPr>
                  <a:t>A: Lottery </a:t>
                </a:r>
                <a14:m>
                  <m:oMath xmlns:m="http://schemas.openxmlformats.org/officeDocument/2006/math">
                    <m:r>
                      <a:rPr lang="en-AU" sz="2400" i="1">
                        <a:latin typeface="Cambria Math" panose="02040503050406030204" pitchFamily="18" charset="0"/>
                        <a:ea typeface="Verdana" pitchFamily="34" charset="0"/>
                        <a:cs typeface="Verdana" pitchFamily="34" charset="0"/>
                      </a:rPr>
                      <m:t>𝐴</m:t>
                    </m:r>
                    <m:r>
                      <a:rPr lang="en-AU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Verdana" pitchFamily="34" charset="0"/>
                        <a:cs typeface="Verdana" pitchFamily="34" charset="0"/>
                      </a:rPr>
                      <m:t>=</m:t>
                    </m:r>
                    <m:d>
                      <m:dPr>
                        <m:ctrlPr>
                          <a:rPr lang="en-AU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Verdana" pitchFamily="34" charset="0"/>
                            <a:cs typeface="Verdana" pitchFamily="34" charset="0"/>
                          </a:rPr>
                        </m:ctrlPr>
                      </m:dPr>
                      <m:e>
                        <m:r>
                          <a:rPr lang="en-AU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Verdana" pitchFamily="34" charset="0"/>
                            <a:cs typeface="Verdana" pitchFamily="34" charset="0"/>
                          </a:rPr>
                          <m:t>0.5, </m:t>
                        </m:r>
                        <m:r>
                          <a:rPr lang="en-AU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Verdana" pitchFamily="34" charset="0"/>
                            <a:cs typeface="Verdana" pitchFamily="34" charset="0"/>
                          </a:rPr>
                          <m:t>$100</m:t>
                        </m:r>
                        <m:r>
                          <a:rPr lang="en-AU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Verdana" pitchFamily="34" charset="0"/>
                            <a:cs typeface="Verdana" pitchFamily="34" charset="0"/>
                          </a:rPr>
                          <m:t>;0.5, </m:t>
                        </m:r>
                        <m:r>
                          <a:rPr lang="en-AU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Verdana" pitchFamily="34" charset="0"/>
                            <a:cs typeface="Verdana" pitchFamily="34" charset="0"/>
                          </a:rPr>
                          <m:t>$20</m:t>
                        </m:r>
                      </m:e>
                    </m:d>
                  </m:oMath>
                </a14:m>
                <a:endParaRPr lang="en-AU" sz="2400" b="0" dirty="0">
                  <a:solidFill>
                    <a:schemeClr val="tx1"/>
                  </a:solidFill>
                  <a:ea typeface="Verdana" pitchFamily="34" charset="0"/>
                  <a:cs typeface="Verdana" pitchFamily="34" charset="0"/>
                </a:endParaRPr>
              </a:p>
              <a:p>
                <a:pPr>
                  <a:lnSpc>
                    <a:spcPct val="110000"/>
                  </a:lnSpc>
                  <a:spcAft>
                    <a:spcPts val="1200"/>
                  </a:spcAft>
                </a:pPr>
                <a:r>
                  <a:rPr lang="en-AU" sz="2400" b="0" dirty="0">
                    <a:solidFill>
                      <a:schemeClr val="tx1"/>
                    </a:solidFill>
                    <a:ea typeface="Verdana" pitchFamily="34" charset="0"/>
                    <a:cs typeface="Verdana" pitchFamily="34" charset="0"/>
                  </a:rPr>
                  <a:t>B: </a:t>
                </a:r>
                <a14:m>
                  <m:oMath xmlns:m="http://schemas.openxmlformats.org/officeDocument/2006/math">
                    <m:r>
                      <a:rPr lang="en-AU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Verdana" pitchFamily="34" charset="0"/>
                        <a:cs typeface="Verdana" pitchFamily="34" charset="0"/>
                      </a:rPr>
                      <m:t>$40</m:t>
                    </m:r>
                  </m:oMath>
                </a14:m>
                <a:endParaRPr lang="en-AU" sz="24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Verdana" pitchFamily="34" charset="0"/>
                  <a:cs typeface="Verdana" pitchFamily="34" charset="0"/>
                </a:endParaRPr>
              </a:p>
            </p:txBody>
          </p:sp>
        </mc:Choice>
        <mc:Fallback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F940B24F-96D7-1B4F-A58E-B5F3109DE29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2"/>
              </p:nvPr>
            </p:nvSpPr>
            <p:spPr>
              <a:blipFill>
                <a:blip r:embed="rId2"/>
                <a:stretch>
                  <a:fillRect l="-926" t="-932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ontent Placeholder 2"/>
          <p:cNvSpPr txBox="1">
            <a:spLocks/>
          </p:cNvSpPr>
          <p:nvPr/>
        </p:nvSpPr>
        <p:spPr>
          <a:xfrm>
            <a:off x="1981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endParaRPr lang="en-US" sz="2900" dirty="0">
              <a:ea typeface="Verdana" pitchFamily="34" charset="0"/>
              <a:cs typeface="Verdana" pitchFamily="34" charset="0"/>
            </a:endParaRPr>
          </a:p>
        </p:txBody>
      </p:sp>
      <p:sp>
        <p:nvSpPr>
          <p:cNvPr id="2" name="Title 3">
            <a:extLst>
              <a:ext uri="{FF2B5EF4-FFF2-40B4-BE49-F238E27FC236}">
                <a16:creationId xmlns:a16="http://schemas.microsoft.com/office/drawing/2014/main" id="{4587793C-2F18-E181-1D4F-26F9E252D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854" y="589218"/>
            <a:ext cx="10326658" cy="467226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ea typeface="Verdana" pitchFamily="34" charset="0"/>
                <a:cs typeface="Verdana" pitchFamily="34" charset="0"/>
              </a:rPr>
              <a:t>Risk neutrality versus risk aversion</a:t>
            </a:r>
            <a:endParaRPr lang="en-AU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811946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F940B24F-96D7-1B4F-A58E-B5F3109DE294}"/>
                  </a:ext>
                </a:extLst>
              </p:cNvPr>
              <p:cNvSpPr>
                <a:spLocks noGrp="1"/>
              </p:cNvSpPr>
              <p:nvPr>
                <p:ph type="body" idx="12"/>
              </p:nvPr>
            </p:nvSpPr>
            <p:spPr/>
            <p:txBody>
              <a:bodyPr/>
              <a:lstStyle/>
              <a:p>
                <a:pPr>
                  <a:lnSpc>
                    <a:spcPct val="110000"/>
                  </a:lnSpc>
                  <a:spcAft>
                    <a:spcPts val="1200"/>
                  </a:spcAft>
                </a:pPr>
                <a:r>
                  <a:rPr lang="en-AU" sz="2800" b="0" dirty="0">
                    <a:solidFill>
                      <a:schemeClr val="tx1"/>
                    </a:solidFill>
                    <a:ea typeface="Verdana" pitchFamily="34" charset="0"/>
                    <a:cs typeface="Verdana" pitchFamily="34" charset="0"/>
                  </a:rPr>
                  <a:t>A: Lottery </a:t>
                </a:r>
                <a14:m>
                  <m:oMath xmlns:m="http://schemas.openxmlformats.org/officeDocument/2006/math">
                    <m:r>
                      <a:rPr lang="en-AU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Verdana" pitchFamily="34" charset="0"/>
                        <a:cs typeface="Verdana" pitchFamily="34" charset="0"/>
                      </a:rPr>
                      <m:t>𝐴</m:t>
                    </m:r>
                    <m:r>
                      <a:rPr lang="en-AU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Verdana" pitchFamily="34" charset="0"/>
                        <a:cs typeface="Verdana" pitchFamily="34" charset="0"/>
                      </a:rPr>
                      <m:t>=</m:t>
                    </m:r>
                    <m:d>
                      <m:dPr>
                        <m:ctrlPr>
                          <a:rPr lang="en-AU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Verdana" pitchFamily="34" charset="0"/>
                            <a:cs typeface="Verdana" pitchFamily="34" charset="0"/>
                          </a:rPr>
                        </m:ctrlPr>
                      </m:dPr>
                      <m:e>
                        <m:r>
                          <a:rPr lang="en-AU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Verdana" pitchFamily="34" charset="0"/>
                            <a:cs typeface="Verdana" pitchFamily="34" charset="0"/>
                          </a:rPr>
                          <m:t>0.5, $100;0.5, $20</m:t>
                        </m:r>
                      </m:e>
                    </m:d>
                  </m:oMath>
                </a14:m>
                <a:endParaRPr lang="en-AU" sz="2800" b="0" dirty="0">
                  <a:solidFill>
                    <a:schemeClr val="tx1"/>
                  </a:solidFill>
                  <a:ea typeface="Verdana" pitchFamily="34" charset="0"/>
                  <a:cs typeface="Verdana" pitchFamily="34" charset="0"/>
                </a:endParaRPr>
              </a:p>
              <a:p>
                <a:pPr>
                  <a:lnSpc>
                    <a:spcPct val="110000"/>
                  </a:lnSpc>
                  <a:spcAft>
                    <a:spcPts val="1200"/>
                  </a:spcAft>
                </a:pPr>
                <a:r>
                  <a:rPr lang="en-AU" sz="2800" b="0" dirty="0">
                    <a:solidFill>
                      <a:schemeClr val="tx1"/>
                    </a:solidFill>
                    <a:ea typeface="Verdana" pitchFamily="34" charset="0"/>
                    <a:cs typeface="Verdana" pitchFamily="34" charset="0"/>
                  </a:rPr>
                  <a:t>B: </a:t>
                </a:r>
                <a14:m>
                  <m:oMath xmlns:m="http://schemas.openxmlformats.org/officeDocument/2006/math">
                    <m:r>
                      <a:rPr lang="en-AU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Verdana" pitchFamily="34" charset="0"/>
                        <a:cs typeface="Verdana" pitchFamily="34" charset="0"/>
                      </a:rPr>
                      <m:t>$40</m:t>
                    </m:r>
                  </m:oMath>
                </a14:m>
                <a:endParaRPr lang="en-AU" sz="28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Verdana" pitchFamily="34" charset="0"/>
                  <a:cs typeface="Verdana" pitchFamily="34" charset="0"/>
                </a:endParaRPr>
              </a:p>
              <a:p>
                <a:pPr>
                  <a:lnSpc>
                    <a:spcPct val="110000"/>
                  </a:lnSpc>
                  <a:spcAft>
                    <a:spcPts val="1200"/>
                  </a:spcAft>
                </a:pPr>
                <a:r>
                  <a:rPr lang="en-AU" sz="2800" b="0" dirty="0">
                    <a:solidFill>
                      <a:schemeClr val="tx1"/>
                    </a:solidFill>
                    <a:ea typeface="Verdana" pitchFamily="34" charset="0"/>
                    <a:cs typeface="Verdana" pitchFamily="34" charset="0"/>
                  </a:rPr>
                  <a:t>Anik</a:t>
                </a:r>
                <a:r>
                  <a:rPr lang="en-AU" sz="2800" dirty="0">
                    <a:ea typeface="Verdana" pitchFamily="34" charset="0"/>
                    <a:cs typeface="Verdana" pitchFamily="34" charset="0"/>
                  </a:rPr>
                  <a:t>a: Risk neutral</a:t>
                </a:r>
                <a:endParaRPr lang="en-AU" sz="2800" b="0" dirty="0">
                  <a:solidFill>
                    <a:schemeClr val="tx1"/>
                  </a:solidFill>
                  <a:ea typeface="Verdana" pitchFamily="34" charset="0"/>
                  <a:cs typeface="Verdana" pitchFamily="34" charset="0"/>
                </a:endParaRPr>
              </a:p>
            </p:txBody>
          </p:sp>
        </mc:Choice>
        <mc:Fallback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F940B24F-96D7-1B4F-A58E-B5F3109DE29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2"/>
              </p:nvPr>
            </p:nvSpPr>
            <p:spPr>
              <a:blipFill>
                <a:blip r:embed="rId2"/>
                <a:stretch>
                  <a:fillRect l="-1157" t="-1242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ontent Placeholder 2"/>
          <p:cNvSpPr txBox="1">
            <a:spLocks/>
          </p:cNvSpPr>
          <p:nvPr/>
        </p:nvSpPr>
        <p:spPr>
          <a:xfrm>
            <a:off x="1981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endParaRPr lang="en-US" sz="2900" dirty="0">
              <a:ea typeface="Verdana" pitchFamily="34" charset="0"/>
              <a:cs typeface="Verdana" pitchFamily="34" charset="0"/>
            </a:endParaRPr>
          </a:p>
        </p:txBody>
      </p:sp>
      <p:sp>
        <p:nvSpPr>
          <p:cNvPr id="2" name="Title 3">
            <a:extLst>
              <a:ext uri="{FF2B5EF4-FFF2-40B4-BE49-F238E27FC236}">
                <a16:creationId xmlns:a16="http://schemas.microsoft.com/office/drawing/2014/main" id="{C6D82752-5313-4B8B-1EA8-81AA7133FB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854" y="589218"/>
            <a:ext cx="10326658" cy="467226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ea typeface="Verdana" pitchFamily="34" charset="0"/>
                <a:cs typeface="Verdana" pitchFamily="34" charset="0"/>
              </a:rPr>
              <a:t>Risk neutrality versus risk aversion</a:t>
            </a:r>
            <a:endParaRPr lang="en-AU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334367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F940B24F-96D7-1B4F-A58E-B5F3109DE294}"/>
                  </a:ext>
                </a:extLst>
              </p:cNvPr>
              <p:cNvSpPr>
                <a:spLocks noGrp="1"/>
              </p:cNvSpPr>
              <p:nvPr>
                <p:ph type="body" idx="12"/>
              </p:nvPr>
            </p:nvSpPr>
            <p:spPr/>
            <p:txBody>
              <a:bodyPr/>
              <a:lstStyle/>
              <a:p>
                <a:pPr>
                  <a:lnSpc>
                    <a:spcPct val="110000"/>
                  </a:lnSpc>
                  <a:spcAft>
                    <a:spcPts val="1200"/>
                  </a:spcAft>
                </a:pPr>
                <a:r>
                  <a:rPr lang="en-AU" sz="2800" b="0" dirty="0">
                    <a:solidFill>
                      <a:schemeClr val="tx1"/>
                    </a:solidFill>
                    <a:ea typeface="Verdana" pitchFamily="34" charset="0"/>
                    <a:cs typeface="Verdana" pitchFamily="34" charset="0"/>
                  </a:rPr>
                  <a:t>A: Lottery </a:t>
                </a:r>
                <a14:m>
                  <m:oMath xmlns:m="http://schemas.openxmlformats.org/officeDocument/2006/math">
                    <m:r>
                      <a:rPr lang="en-AU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Verdana" pitchFamily="34" charset="0"/>
                        <a:cs typeface="Verdana" pitchFamily="34" charset="0"/>
                      </a:rPr>
                      <m:t>𝐴</m:t>
                    </m:r>
                    <m:r>
                      <a:rPr lang="en-AU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Verdana" pitchFamily="34" charset="0"/>
                        <a:cs typeface="Verdana" pitchFamily="34" charset="0"/>
                      </a:rPr>
                      <m:t>=</m:t>
                    </m:r>
                    <m:d>
                      <m:dPr>
                        <m:ctrlPr>
                          <a:rPr lang="en-AU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Verdana" pitchFamily="34" charset="0"/>
                            <a:cs typeface="Verdana" pitchFamily="34" charset="0"/>
                          </a:rPr>
                        </m:ctrlPr>
                      </m:dPr>
                      <m:e>
                        <m:r>
                          <a:rPr lang="en-AU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Verdana" pitchFamily="34" charset="0"/>
                            <a:cs typeface="Verdana" pitchFamily="34" charset="0"/>
                          </a:rPr>
                          <m:t>0.5, $100;0.5, $20</m:t>
                        </m:r>
                      </m:e>
                    </m:d>
                  </m:oMath>
                </a14:m>
                <a:endParaRPr lang="en-AU" sz="2800" b="0" dirty="0">
                  <a:solidFill>
                    <a:schemeClr val="tx1"/>
                  </a:solidFill>
                  <a:ea typeface="Verdana" pitchFamily="34" charset="0"/>
                  <a:cs typeface="Verdana" pitchFamily="34" charset="0"/>
                </a:endParaRPr>
              </a:p>
              <a:p>
                <a:pPr>
                  <a:lnSpc>
                    <a:spcPct val="110000"/>
                  </a:lnSpc>
                  <a:spcAft>
                    <a:spcPts val="1200"/>
                  </a:spcAft>
                </a:pPr>
                <a:r>
                  <a:rPr lang="en-AU" sz="2800" b="0" dirty="0">
                    <a:solidFill>
                      <a:schemeClr val="tx1"/>
                    </a:solidFill>
                    <a:ea typeface="Verdana" pitchFamily="34" charset="0"/>
                    <a:cs typeface="Verdana" pitchFamily="34" charset="0"/>
                  </a:rPr>
                  <a:t>B: </a:t>
                </a:r>
                <a14:m>
                  <m:oMath xmlns:m="http://schemas.openxmlformats.org/officeDocument/2006/math">
                    <m:r>
                      <a:rPr lang="en-AU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Verdana" pitchFamily="34" charset="0"/>
                        <a:cs typeface="Verdana" pitchFamily="34" charset="0"/>
                      </a:rPr>
                      <m:t>$40</m:t>
                    </m:r>
                  </m:oMath>
                </a14:m>
                <a:endParaRPr lang="en-AU" sz="28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Verdana" pitchFamily="34" charset="0"/>
                  <a:cs typeface="Verdana" pitchFamily="34" charset="0"/>
                </a:endParaRPr>
              </a:p>
              <a:p>
                <a:pPr>
                  <a:lnSpc>
                    <a:spcPct val="110000"/>
                  </a:lnSpc>
                  <a:spcAft>
                    <a:spcPts val="1200"/>
                  </a:spcAft>
                </a:pPr>
                <a:r>
                  <a:rPr lang="en-AU" sz="2800" b="0" dirty="0">
                    <a:solidFill>
                      <a:schemeClr val="tx1"/>
                    </a:solidFill>
                    <a:ea typeface="Verdana" pitchFamily="34" charset="0"/>
                    <a:cs typeface="Verdana" pitchFamily="34" charset="0"/>
                  </a:rPr>
                  <a:t>Anik</a:t>
                </a:r>
                <a:r>
                  <a:rPr lang="en-AU" sz="2800" dirty="0">
                    <a:ea typeface="Verdana" pitchFamily="34" charset="0"/>
                    <a:cs typeface="Verdana" pitchFamily="34" charset="0"/>
                  </a:rPr>
                  <a:t>a: Risk neutral</a:t>
                </a:r>
              </a:p>
              <a:p>
                <a:pPr lvl="1">
                  <a:lnSpc>
                    <a:spcPct val="110000"/>
                  </a:lnSpc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AU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Verdana" pitchFamily="34" charset="0"/>
                          <a:cs typeface="Verdana" pitchFamily="34" charset="0"/>
                        </a:rPr>
                        <m:t>E</m:t>
                      </m:r>
                      <m:d>
                        <m:dPr>
                          <m:begChr m:val="["/>
                          <m:endChr m:val="]"/>
                          <m:ctrlPr>
                            <a:rPr lang="en-AU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itchFamily="34" charset="0"/>
                              <a:cs typeface="Verdana" pitchFamily="34" charset="0"/>
                            </a:rPr>
                          </m:ctrlPr>
                        </m:dPr>
                        <m:e>
                          <m:r>
                            <a:rPr lang="en-AU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itchFamily="34" charset="0"/>
                              <a:cs typeface="Verdana" pitchFamily="34" charset="0"/>
                            </a:rPr>
                            <m:t>𝐴</m:t>
                          </m:r>
                        </m:e>
                      </m:d>
                      <m:r>
                        <a:rPr lang="en-A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Verdana" pitchFamily="34" charset="0"/>
                          <a:cs typeface="Verdana" pitchFamily="34" charset="0"/>
                        </a:rPr>
                        <m:t>=</m:t>
                      </m:r>
                      <m:sSub>
                        <m:sSubPr>
                          <m:ctrlPr>
                            <a:rPr lang="en-AU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itchFamily="34" charset="0"/>
                              <a:cs typeface="Verdana" pitchFamily="34" charset="0"/>
                            </a:rPr>
                          </m:ctrlPr>
                        </m:sSubPr>
                        <m:e>
                          <m:r>
                            <a:rPr lang="en-AU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itchFamily="34" charset="0"/>
                              <a:cs typeface="Verdana" pitchFamily="34" charset="0"/>
                            </a:rPr>
                            <m:t>𝑝</m:t>
                          </m:r>
                        </m:e>
                        <m:sub>
                          <m:r>
                            <a:rPr lang="en-AU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itchFamily="34" charset="0"/>
                              <a:cs typeface="Verdana" pitchFamily="34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AU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itchFamily="34" charset="0"/>
                              <a:cs typeface="Verdana" pitchFamily="34" charset="0"/>
                            </a:rPr>
                          </m:ctrlPr>
                        </m:sSubPr>
                        <m:e>
                          <m:r>
                            <a:rPr lang="en-AU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itchFamily="34" charset="0"/>
                              <a:cs typeface="Verdana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AU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itchFamily="34" charset="0"/>
                              <a:cs typeface="Verdana" pitchFamily="34" charset="0"/>
                            </a:rPr>
                            <m:t>1</m:t>
                          </m:r>
                        </m:sub>
                      </m:sSub>
                      <m:r>
                        <a:rPr lang="en-A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Verdana" pitchFamily="34" charset="0"/>
                          <a:cs typeface="Verdana" pitchFamily="34" charset="0"/>
                        </a:rPr>
                        <m:t>+</m:t>
                      </m:r>
                      <m:sSub>
                        <m:sSubPr>
                          <m:ctrlPr>
                            <a:rPr lang="en-AU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itchFamily="34" charset="0"/>
                              <a:cs typeface="Verdana" pitchFamily="34" charset="0"/>
                            </a:rPr>
                          </m:ctrlPr>
                        </m:sSubPr>
                        <m:e>
                          <m:r>
                            <a:rPr lang="en-AU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itchFamily="34" charset="0"/>
                              <a:cs typeface="Verdana" pitchFamily="34" charset="0"/>
                            </a:rPr>
                            <m:t>𝑝</m:t>
                          </m:r>
                        </m:e>
                        <m:sub>
                          <m:r>
                            <a:rPr lang="en-AU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itchFamily="34" charset="0"/>
                              <a:cs typeface="Verdana" pitchFamily="34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AU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itchFamily="34" charset="0"/>
                              <a:cs typeface="Verdana" pitchFamily="34" charset="0"/>
                            </a:rPr>
                          </m:ctrlPr>
                        </m:sSubPr>
                        <m:e>
                          <m:r>
                            <a:rPr lang="en-AU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itchFamily="34" charset="0"/>
                              <a:cs typeface="Verdana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AU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itchFamily="34" charset="0"/>
                              <a:cs typeface="Verdana" pitchFamily="34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AU" sz="28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Verdana" pitchFamily="34" charset="0"/>
                  <a:cs typeface="Verdana" pitchFamily="34" charset="0"/>
                </a:endParaRPr>
              </a:p>
              <a:p>
                <a:pPr lvl="1">
                  <a:lnSpc>
                    <a:spcPct val="110000"/>
                  </a:lnSpc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Verdana" pitchFamily="34" charset="0"/>
                          <a:cs typeface="Verdana" pitchFamily="34" charset="0"/>
                        </a:rPr>
                        <m:t>          =0.5 </m:t>
                      </m:r>
                      <m:r>
                        <a:rPr lang="en-A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Verdana" pitchFamily="34" charset="0"/>
                        </a:rPr>
                        <m:t>× $100+0.5 × $20</m:t>
                      </m:r>
                    </m:oMath>
                  </m:oMathPara>
                </a14:m>
                <a:endParaRPr lang="en-AU" sz="28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Verdana" pitchFamily="34" charset="0"/>
                </a:endParaRPr>
              </a:p>
              <a:p>
                <a:pPr lvl="1">
                  <a:lnSpc>
                    <a:spcPct val="110000"/>
                  </a:lnSpc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Verdana" pitchFamily="34" charset="0"/>
                        </a:rPr>
                        <m:t>          =$60</m:t>
                      </m:r>
                    </m:oMath>
                  </m:oMathPara>
                </a14:m>
                <a:endParaRPr lang="en-AU" sz="2800" b="0" dirty="0">
                  <a:solidFill>
                    <a:schemeClr val="tx1"/>
                  </a:solidFill>
                  <a:ea typeface="Verdana" pitchFamily="34" charset="0"/>
                  <a:cs typeface="Verdana" pitchFamily="34" charset="0"/>
                </a:endParaRPr>
              </a:p>
              <a:p>
                <a:pPr>
                  <a:lnSpc>
                    <a:spcPct val="110000"/>
                  </a:lnSpc>
                  <a:spcAft>
                    <a:spcPts val="1200"/>
                  </a:spcAft>
                </a:pPr>
                <a:endParaRPr lang="en-AU" sz="2800" b="0" dirty="0">
                  <a:solidFill>
                    <a:schemeClr val="tx1"/>
                  </a:solidFill>
                  <a:ea typeface="Verdana" pitchFamily="34" charset="0"/>
                  <a:cs typeface="Verdana" pitchFamily="34" charset="0"/>
                </a:endParaRPr>
              </a:p>
            </p:txBody>
          </p:sp>
        </mc:Choice>
        <mc:Fallback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F940B24F-96D7-1B4F-A58E-B5F3109DE29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2"/>
              </p:nvPr>
            </p:nvSpPr>
            <p:spPr>
              <a:blipFill>
                <a:blip r:embed="rId2"/>
                <a:stretch>
                  <a:fillRect l="-1157" t="-1242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ontent Placeholder 2"/>
          <p:cNvSpPr txBox="1">
            <a:spLocks/>
          </p:cNvSpPr>
          <p:nvPr/>
        </p:nvSpPr>
        <p:spPr>
          <a:xfrm>
            <a:off x="1981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endParaRPr lang="en-US" sz="2900" dirty="0">
              <a:ea typeface="Verdana" pitchFamily="34" charset="0"/>
              <a:cs typeface="Verdana" pitchFamily="34" charset="0"/>
            </a:endParaRPr>
          </a:p>
        </p:txBody>
      </p:sp>
      <p:sp>
        <p:nvSpPr>
          <p:cNvPr id="2" name="Title 3">
            <a:extLst>
              <a:ext uri="{FF2B5EF4-FFF2-40B4-BE49-F238E27FC236}">
                <a16:creationId xmlns:a16="http://schemas.microsoft.com/office/drawing/2014/main" id="{5F3D15E2-E0FC-9466-B2FF-C1D28E5528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854" y="589218"/>
            <a:ext cx="10326658" cy="467226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ea typeface="Verdana" pitchFamily="34" charset="0"/>
                <a:cs typeface="Verdana" pitchFamily="34" charset="0"/>
              </a:rPr>
              <a:t>Risk neutrality versus risk aversion</a:t>
            </a:r>
            <a:endParaRPr lang="en-AU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323055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F940B24F-96D7-1B4F-A58E-B5F3109DE294}"/>
                  </a:ext>
                </a:extLst>
              </p:cNvPr>
              <p:cNvSpPr>
                <a:spLocks noGrp="1"/>
              </p:cNvSpPr>
              <p:nvPr>
                <p:ph type="body" idx="12"/>
              </p:nvPr>
            </p:nvSpPr>
            <p:spPr/>
            <p:txBody>
              <a:bodyPr/>
              <a:lstStyle/>
              <a:p>
                <a:pPr>
                  <a:lnSpc>
                    <a:spcPct val="110000"/>
                  </a:lnSpc>
                  <a:spcAft>
                    <a:spcPts val="1200"/>
                  </a:spcAft>
                </a:pPr>
                <a:r>
                  <a:rPr lang="en-AU" sz="2800" b="0" dirty="0">
                    <a:solidFill>
                      <a:schemeClr val="tx1"/>
                    </a:solidFill>
                    <a:ea typeface="Verdana" pitchFamily="34" charset="0"/>
                    <a:cs typeface="Verdana" pitchFamily="34" charset="0"/>
                  </a:rPr>
                  <a:t>A: Lottery </a:t>
                </a:r>
                <a14:m>
                  <m:oMath xmlns:m="http://schemas.openxmlformats.org/officeDocument/2006/math">
                    <m:r>
                      <a:rPr lang="en-AU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Verdana" pitchFamily="34" charset="0"/>
                        <a:cs typeface="Verdana" pitchFamily="34" charset="0"/>
                      </a:rPr>
                      <m:t>𝐴</m:t>
                    </m:r>
                    <m:r>
                      <a:rPr lang="en-AU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Verdana" pitchFamily="34" charset="0"/>
                        <a:cs typeface="Verdana" pitchFamily="34" charset="0"/>
                      </a:rPr>
                      <m:t>=</m:t>
                    </m:r>
                    <m:d>
                      <m:dPr>
                        <m:ctrlPr>
                          <a:rPr lang="en-AU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Verdana" pitchFamily="34" charset="0"/>
                            <a:cs typeface="Verdana" pitchFamily="34" charset="0"/>
                          </a:rPr>
                        </m:ctrlPr>
                      </m:dPr>
                      <m:e>
                        <m:r>
                          <a:rPr lang="en-AU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Verdana" pitchFamily="34" charset="0"/>
                            <a:cs typeface="Verdana" pitchFamily="34" charset="0"/>
                          </a:rPr>
                          <m:t>0.5, $100;0.5, $20</m:t>
                        </m:r>
                      </m:e>
                    </m:d>
                  </m:oMath>
                </a14:m>
                <a:endParaRPr lang="en-AU" sz="2800" b="0" dirty="0">
                  <a:solidFill>
                    <a:schemeClr val="tx1"/>
                  </a:solidFill>
                  <a:ea typeface="Verdana" pitchFamily="34" charset="0"/>
                  <a:cs typeface="Verdana" pitchFamily="34" charset="0"/>
                </a:endParaRPr>
              </a:p>
              <a:p>
                <a:pPr>
                  <a:lnSpc>
                    <a:spcPct val="110000"/>
                  </a:lnSpc>
                  <a:spcAft>
                    <a:spcPts val="1200"/>
                  </a:spcAft>
                </a:pPr>
                <a:r>
                  <a:rPr lang="en-AU" sz="2800" b="0" dirty="0">
                    <a:solidFill>
                      <a:schemeClr val="tx1"/>
                    </a:solidFill>
                    <a:ea typeface="Verdana" pitchFamily="34" charset="0"/>
                    <a:cs typeface="Verdana" pitchFamily="34" charset="0"/>
                  </a:rPr>
                  <a:t>B: </a:t>
                </a:r>
                <a14:m>
                  <m:oMath xmlns:m="http://schemas.openxmlformats.org/officeDocument/2006/math">
                    <m:r>
                      <a:rPr lang="en-AU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Verdana" pitchFamily="34" charset="0"/>
                        <a:cs typeface="Verdana" pitchFamily="34" charset="0"/>
                      </a:rPr>
                      <m:t>$40</m:t>
                    </m:r>
                  </m:oMath>
                </a14:m>
                <a:endParaRPr lang="en-AU" sz="28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Verdana" pitchFamily="34" charset="0"/>
                  <a:cs typeface="Verdana" pitchFamily="34" charset="0"/>
                </a:endParaRPr>
              </a:p>
              <a:p>
                <a:pPr>
                  <a:lnSpc>
                    <a:spcPct val="110000"/>
                  </a:lnSpc>
                  <a:spcAft>
                    <a:spcPts val="1200"/>
                  </a:spcAft>
                </a:pPr>
                <a:r>
                  <a:rPr lang="en-AU" sz="2800" b="0" dirty="0">
                    <a:solidFill>
                      <a:schemeClr val="tx1"/>
                    </a:solidFill>
                    <a:ea typeface="Verdana" pitchFamily="34" charset="0"/>
                    <a:cs typeface="Verdana" pitchFamily="34" charset="0"/>
                  </a:rPr>
                  <a:t>Anik</a:t>
                </a:r>
                <a:r>
                  <a:rPr lang="en-AU" sz="2800" dirty="0">
                    <a:ea typeface="Verdana" pitchFamily="34" charset="0"/>
                    <a:cs typeface="Verdana" pitchFamily="34" charset="0"/>
                  </a:rPr>
                  <a:t>a: Risk neutral</a:t>
                </a:r>
              </a:p>
              <a:p>
                <a:pPr lvl="1">
                  <a:lnSpc>
                    <a:spcPct val="110000"/>
                  </a:lnSpc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AU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Verdana" pitchFamily="34" charset="0"/>
                          <a:cs typeface="Verdana" pitchFamily="34" charset="0"/>
                        </a:rPr>
                        <m:t>E</m:t>
                      </m:r>
                      <m:d>
                        <m:dPr>
                          <m:begChr m:val="["/>
                          <m:endChr m:val="]"/>
                          <m:ctrlPr>
                            <a:rPr lang="en-AU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itchFamily="34" charset="0"/>
                              <a:cs typeface="Verdana" pitchFamily="34" charset="0"/>
                            </a:rPr>
                          </m:ctrlPr>
                        </m:dPr>
                        <m:e>
                          <m:r>
                            <a:rPr lang="en-AU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itchFamily="34" charset="0"/>
                              <a:cs typeface="Verdana" pitchFamily="34" charset="0"/>
                            </a:rPr>
                            <m:t>𝐴</m:t>
                          </m:r>
                        </m:e>
                      </m:d>
                      <m:r>
                        <a:rPr lang="en-A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Verdana" pitchFamily="34" charset="0"/>
                          <a:cs typeface="Verdana" pitchFamily="34" charset="0"/>
                        </a:rPr>
                        <m:t>=</m:t>
                      </m:r>
                      <m:sSub>
                        <m:sSubPr>
                          <m:ctrlPr>
                            <a:rPr lang="en-AU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itchFamily="34" charset="0"/>
                              <a:cs typeface="Verdana" pitchFamily="34" charset="0"/>
                            </a:rPr>
                          </m:ctrlPr>
                        </m:sSubPr>
                        <m:e>
                          <m:r>
                            <a:rPr lang="en-AU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itchFamily="34" charset="0"/>
                              <a:cs typeface="Verdana" pitchFamily="34" charset="0"/>
                            </a:rPr>
                            <m:t>𝑝</m:t>
                          </m:r>
                        </m:e>
                        <m:sub>
                          <m:r>
                            <a:rPr lang="en-AU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itchFamily="34" charset="0"/>
                              <a:cs typeface="Verdana" pitchFamily="34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AU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itchFamily="34" charset="0"/>
                              <a:cs typeface="Verdana" pitchFamily="34" charset="0"/>
                            </a:rPr>
                          </m:ctrlPr>
                        </m:sSubPr>
                        <m:e>
                          <m:r>
                            <a:rPr lang="en-AU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itchFamily="34" charset="0"/>
                              <a:cs typeface="Verdana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AU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itchFamily="34" charset="0"/>
                              <a:cs typeface="Verdana" pitchFamily="34" charset="0"/>
                            </a:rPr>
                            <m:t>1</m:t>
                          </m:r>
                        </m:sub>
                      </m:sSub>
                      <m:r>
                        <a:rPr lang="en-A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Verdana" pitchFamily="34" charset="0"/>
                          <a:cs typeface="Verdana" pitchFamily="34" charset="0"/>
                        </a:rPr>
                        <m:t>+</m:t>
                      </m:r>
                      <m:sSub>
                        <m:sSubPr>
                          <m:ctrlPr>
                            <a:rPr lang="en-AU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itchFamily="34" charset="0"/>
                              <a:cs typeface="Verdana" pitchFamily="34" charset="0"/>
                            </a:rPr>
                          </m:ctrlPr>
                        </m:sSubPr>
                        <m:e>
                          <m:r>
                            <a:rPr lang="en-AU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itchFamily="34" charset="0"/>
                              <a:cs typeface="Verdana" pitchFamily="34" charset="0"/>
                            </a:rPr>
                            <m:t>𝑝</m:t>
                          </m:r>
                        </m:e>
                        <m:sub>
                          <m:r>
                            <a:rPr lang="en-AU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itchFamily="34" charset="0"/>
                              <a:cs typeface="Verdana" pitchFamily="34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AU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itchFamily="34" charset="0"/>
                              <a:cs typeface="Verdana" pitchFamily="34" charset="0"/>
                            </a:rPr>
                          </m:ctrlPr>
                        </m:sSubPr>
                        <m:e>
                          <m:r>
                            <a:rPr lang="en-AU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itchFamily="34" charset="0"/>
                              <a:cs typeface="Verdana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AU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itchFamily="34" charset="0"/>
                              <a:cs typeface="Verdana" pitchFamily="34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AU" sz="28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Verdana" pitchFamily="34" charset="0"/>
                  <a:cs typeface="Verdana" pitchFamily="34" charset="0"/>
                </a:endParaRPr>
              </a:p>
              <a:p>
                <a:pPr lvl="1">
                  <a:lnSpc>
                    <a:spcPct val="110000"/>
                  </a:lnSpc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Verdana" pitchFamily="34" charset="0"/>
                          <a:cs typeface="Verdana" pitchFamily="34" charset="0"/>
                        </a:rPr>
                        <m:t>          =0.5 </m:t>
                      </m:r>
                      <m:r>
                        <a:rPr lang="en-A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Verdana" pitchFamily="34" charset="0"/>
                        </a:rPr>
                        <m:t>× $100+0.5 × $20</m:t>
                      </m:r>
                    </m:oMath>
                  </m:oMathPara>
                </a14:m>
                <a:endParaRPr lang="en-AU" sz="28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Verdana" pitchFamily="34" charset="0"/>
                </a:endParaRPr>
              </a:p>
              <a:p>
                <a:pPr lvl="1">
                  <a:lnSpc>
                    <a:spcPct val="110000"/>
                  </a:lnSpc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Verdana" pitchFamily="34" charset="0"/>
                        </a:rPr>
                        <m:t>          =$60</m:t>
                      </m:r>
                    </m:oMath>
                  </m:oMathPara>
                </a14:m>
                <a:endParaRPr lang="en-AU" sz="2800" b="0" dirty="0">
                  <a:solidFill>
                    <a:schemeClr val="tx1"/>
                  </a:solidFill>
                  <a:ea typeface="Verdana" pitchFamily="34" charset="0"/>
                  <a:cs typeface="Verdana" pitchFamily="34" charset="0"/>
                </a:endParaRPr>
              </a:p>
              <a:p>
                <a:pPr lvl="1">
                  <a:lnSpc>
                    <a:spcPct val="110000"/>
                  </a:lnSpc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AU" sz="3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Verdana" pitchFamily="34" charset="0"/>
                          <a:cs typeface="Verdana" pitchFamily="34" charset="0"/>
                        </a:rPr>
                        <m:t>E</m:t>
                      </m:r>
                      <m:d>
                        <m:dPr>
                          <m:begChr m:val="["/>
                          <m:endChr m:val="]"/>
                          <m:ctrlPr>
                            <a:rPr lang="en-AU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itchFamily="34" charset="0"/>
                              <a:cs typeface="Verdana" pitchFamily="34" charset="0"/>
                            </a:rPr>
                          </m:ctrlPr>
                        </m:dPr>
                        <m:e>
                          <m:r>
                            <a:rPr lang="en-AU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itchFamily="34" charset="0"/>
                              <a:cs typeface="Verdana" pitchFamily="34" charset="0"/>
                            </a:rPr>
                            <m:t>𝐵</m:t>
                          </m:r>
                        </m:e>
                      </m:d>
                      <m:r>
                        <a:rPr lang="en-AU" sz="3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Verdana" pitchFamily="34" charset="0"/>
                          <a:cs typeface="Verdana" pitchFamily="34" charset="0"/>
                        </a:rPr>
                        <m:t>=</m:t>
                      </m:r>
                      <m:r>
                        <a:rPr lang="en-AU" sz="3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Verdana" pitchFamily="34" charset="0"/>
                          <a:cs typeface="Verdana" pitchFamily="34" charset="0"/>
                        </a:rPr>
                        <m:t>$40</m:t>
                      </m:r>
                    </m:oMath>
                  </m:oMathPara>
                </a14:m>
                <a:endParaRPr lang="en-AU" sz="3000" b="0" dirty="0">
                  <a:solidFill>
                    <a:schemeClr val="tx1"/>
                  </a:solidFill>
                  <a:ea typeface="Verdana" pitchFamily="34" charset="0"/>
                  <a:cs typeface="Verdana" pitchFamily="34" charset="0"/>
                </a:endParaRPr>
              </a:p>
            </p:txBody>
          </p:sp>
        </mc:Choice>
        <mc:Fallback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F940B24F-96D7-1B4F-A58E-B5F3109DE29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2"/>
              </p:nvPr>
            </p:nvSpPr>
            <p:spPr>
              <a:blipFill>
                <a:blip r:embed="rId2"/>
                <a:stretch>
                  <a:fillRect l="-1157" t="-1242" b="-6211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ontent Placeholder 2"/>
          <p:cNvSpPr txBox="1">
            <a:spLocks/>
          </p:cNvSpPr>
          <p:nvPr/>
        </p:nvSpPr>
        <p:spPr>
          <a:xfrm>
            <a:off x="1981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endParaRPr lang="en-US" sz="2900" dirty="0">
              <a:ea typeface="Verdana" pitchFamily="34" charset="0"/>
              <a:cs typeface="Verdana" pitchFamily="34" charset="0"/>
            </a:endParaRPr>
          </a:p>
        </p:txBody>
      </p:sp>
      <p:sp>
        <p:nvSpPr>
          <p:cNvPr id="2" name="Title 3">
            <a:extLst>
              <a:ext uri="{FF2B5EF4-FFF2-40B4-BE49-F238E27FC236}">
                <a16:creationId xmlns:a16="http://schemas.microsoft.com/office/drawing/2014/main" id="{5F3D15E2-E0FC-9466-B2FF-C1D28E5528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854" y="589218"/>
            <a:ext cx="10326658" cy="467226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ea typeface="Verdana" pitchFamily="34" charset="0"/>
                <a:cs typeface="Verdana" pitchFamily="34" charset="0"/>
              </a:rPr>
              <a:t>Risk neutrality versus risk aversion</a:t>
            </a:r>
            <a:endParaRPr lang="en-AU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614136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F940B24F-96D7-1B4F-A58E-B5F3109DE294}"/>
                  </a:ext>
                </a:extLst>
              </p:cNvPr>
              <p:cNvSpPr>
                <a:spLocks noGrp="1"/>
              </p:cNvSpPr>
              <p:nvPr>
                <p:ph type="body" idx="12"/>
              </p:nvPr>
            </p:nvSpPr>
            <p:spPr/>
            <p:txBody>
              <a:bodyPr/>
              <a:lstStyle/>
              <a:p>
                <a:pPr>
                  <a:lnSpc>
                    <a:spcPct val="110000"/>
                  </a:lnSpc>
                  <a:spcAft>
                    <a:spcPts val="1200"/>
                  </a:spcAft>
                </a:pPr>
                <a:r>
                  <a:rPr lang="en-AU" sz="2800" b="0" dirty="0">
                    <a:solidFill>
                      <a:schemeClr val="tx1"/>
                    </a:solidFill>
                    <a:ea typeface="Verdana" pitchFamily="34" charset="0"/>
                    <a:cs typeface="Verdana" pitchFamily="34" charset="0"/>
                  </a:rPr>
                  <a:t>A: Lottery </a:t>
                </a:r>
                <a14:m>
                  <m:oMath xmlns:m="http://schemas.openxmlformats.org/officeDocument/2006/math">
                    <m:r>
                      <a:rPr lang="en-AU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Verdana" pitchFamily="34" charset="0"/>
                        <a:cs typeface="Verdana" pitchFamily="34" charset="0"/>
                      </a:rPr>
                      <m:t>𝐴</m:t>
                    </m:r>
                    <m:r>
                      <a:rPr lang="en-AU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Verdana" pitchFamily="34" charset="0"/>
                        <a:cs typeface="Verdana" pitchFamily="34" charset="0"/>
                      </a:rPr>
                      <m:t>=</m:t>
                    </m:r>
                    <m:d>
                      <m:dPr>
                        <m:ctrlPr>
                          <a:rPr lang="en-AU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Verdana" pitchFamily="34" charset="0"/>
                            <a:cs typeface="Verdana" pitchFamily="34" charset="0"/>
                          </a:rPr>
                        </m:ctrlPr>
                      </m:dPr>
                      <m:e>
                        <m:r>
                          <a:rPr lang="en-AU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Verdana" pitchFamily="34" charset="0"/>
                            <a:cs typeface="Verdana" pitchFamily="34" charset="0"/>
                          </a:rPr>
                          <m:t>0.5, $100;0.5, $20</m:t>
                        </m:r>
                      </m:e>
                    </m:d>
                  </m:oMath>
                </a14:m>
                <a:endParaRPr lang="en-AU" sz="2800" b="0" dirty="0">
                  <a:solidFill>
                    <a:schemeClr val="tx1"/>
                  </a:solidFill>
                  <a:ea typeface="Verdana" pitchFamily="34" charset="0"/>
                  <a:cs typeface="Verdana" pitchFamily="34" charset="0"/>
                </a:endParaRPr>
              </a:p>
              <a:p>
                <a:pPr>
                  <a:lnSpc>
                    <a:spcPct val="110000"/>
                  </a:lnSpc>
                  <a:spcAft>
                    <a:spcPts val="1200"/>
                  </a:spcAft>
                </a:pPr>
                <a:r>
                  <a:rPr lang="en-AU" sz="2800" b="0" dirty="0">
                    <a:solidFill>
                      <a:schemeClr val="tx1"/>
                    </a:solidFill>
                    <a:ea typeface="Verdana" pitchFamily="34" charset="0"/>
                    <a:cs typeface="Verdana" pitchFamily="34" charset="0"/>
                  </a:rPr>
                  <a:t>B: </a:t>
                </a:r>
                <a14:m>
                  <m:oMath xmlns:m="http://schemas.openxmlformats.org/officeDocument/2006/math">
                    <m:r>
                      <a:rPr lang="en-AU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Verdana" pitchFamily="34" charset="0"/>
                        <a:cs typeface="Verdana" pitchFamily="34" charset="0"/>
                      </a:rPr>
                      <m:t>$40</m:t>
                    </m:r>
                  </m:oMath>
                </a14:m>
                <a:endParaRPr lang="en-AU" sz="28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Verdana" pitchFamily="34" charset="0"/>
                  <a:cs typeface="Verdana" pitchFamily="34" charset="0"/>
                </a:endParaRPr>
              </a:p>
              <a:p>
                <a:pPr>
                  <a:lnSpc>
                    <a:spcPct val="110000"/>
                  </a:lnSpc>
                  <a:spcAft>
                    <a:spcPts val="1200"/>
                  </a:spcAft>
                </a:pPr>
                <a:r>
                  <a:rPr lang="en-AU" sz="2800" b="0" dirty="0">
                    <a:solidFill>
                      <a:schemeClr val="tx1"/>
                    </a:solidFill>
                    <a:ea typeface="Verdana" pitchFamily="34" charset="0"/>
                    <a:cs typeface="Verdana" pitchFamily="34" charset="0"/>
                  </a:rPr>
                  <a:t>Anthony</a:t>
                </a:r>
                <a:r>
                  <a:rPr lang="en-AU" sz="2800" dirty="0">
                    <a:ea typeface="Verdana" pitchFamily="34" charset="0"/>
                    <a:cs typeface="Verdana" pitchFamily="34" charset="0"/>
                  </a:rPr>
                  <a:t>: Risk averse with wealth $100; </a:t>
                </a:r>
                <a14:m>
                  <m:oMath xmlns:m="http://schemas.openxmlformats.org/officeDocument/2006/math">
                    <m:r>
                      <a:rPr lang="en-AU" sz="2800" b="0" i="1" smtClean="0">
                        <a:latin typeface="Cambria Math" panose="02040503050406030204" pitchFamily="18" charset="0"/>
                        <a:ea typeface="Verdana" pitchFamily="34" charset="0"/>
                        <a:cs typeface="Verdana" pitchFamily="34" charset="0"/>
                      </a:rPr>
                      <m:t>𝑈</m:t>
                    </m:r>
                    <m:d>
                      <m:dPr>
                        <m:ctrlPr>
                          <a:rPr lang="en-AU" sz="2800" b="0" i="1" smtClean="0">
                            <a:latin typeface="Cambria Math" panose="02040503050406030204" pitchFamily="18" charset="0"/>
                            <a:ea typeface="Verdana" pitchFamily="34" charset="0"/>
                            <a:cs typeface="Verdana" pitchFamily="34" charset="0"/>
                          </a:rPr>
                        </m:ctrlPr>
                      </m:dPr>
                      <m:e>
                        <m:r>
                          <a:rPr lang="en-AU" sz="2800" b="0" i="1" smtClean="0">
                            <a:latin typeface="Cambria Math" panose="02040503050406030204" pitchFamily="18" charset="0"/>
                            <a:ea typeface="Verdana" pitchFamily="34" charset="0"/>
                            <a:cs typeface="Verdana" pitchFamily="34" charset="0"/>
                          </a:rPr>
                          <m:t>𝑥</m:t>
                        </m:r>
                      </m:e>
                    </m:d>
                    <m:r>
                      <a:rPr lang="en-AU" sz="2800" b="0" i="0" smtClean="0">
                        <a:latin typeface="Cambria Math" panose="02040503050406030204" pitchFamily="18" charset="0"/>
                        <a:ea typeface="Verdana" pitchFamily="34" charset="0"/>
                        <a:cs typeface="Verdana" pitchFamily="34" charset="0"/>
                      </a:rPr>
                      <m:t>=</m:t>
                    </m:r>
                    <m:r>
                      <m:rPr>
                        <m:sty m:val="p"/>
                      </m:rPr>
                      <a:rPr lang="en-AU" sz="2800" b="0" i="0" smtClean="0">
                        <a:latin typeface="Cambria Math" panose="02040503050406030204" pitchFamily="18" charset="0"/>
                        <a:ea typeface="Verdana" pitchFamily="34" charset="0"/>
                        <a:cs typeface="Verdana" pitchFamily="34" charset="0"/>
                      </a:rPr>
                      <m:t>ln</m:t>
                    </m:r>
                    <m:r>
                      <a:rPr lang="en-AU" sz="2800" b="0" i="1" smtClean="0">
                        <a:latin typeface="Cambria Math" panose="02040503050406030204" pitchFamily="18" charset="0"/>
                        <a:ea typeface="Verdana" pitchFamily="34" charset="0"/>
                        <a:cs typeface="Verdana" pitchFamily="34" charset="0"/>
                      </a:rPr>
                      <m:t>⁡(</m:t>
                    </m:r>
                    <m:r>
                      <a:rPr lang="en-AU" sz="2800" b="0" i="1" smtClean="0">
                        <a:latin typeface="Cambria Math" panose="02040503050406030204" pitchFamily="18" charset="0"/>
                        <a:ea typeface="Verdana" pitchFamily="34" charset="0"/>
                        <a:cs typeface="Verdana" pitchFamily="34" charset="0"/>
                      </a:rPr>
                      <m:t>𝑥</m:t>
                    </m:r>
                    <m:r>
                      <a:rPr lang="en-AU" sz="2800" b="0" i="1" smtClean="0">
                        <a:latin typeface="Cambria Math" panose="02040503050406030204" pitchFamily="18" charset="0"/>
                        <a:ea typeface="Verdana" pitchFamily="34" charset="0"/>
                        <a:cs typeface="Verdana" pitchFamily="34" charset="0"/>
                      </a:rPr>
                      <m:t>)</m:t>
                    </m:r>
                  </m:oMath>
                </a14:m>
                <a:endParaRPr lang="en-AU" sz="2800" dirty="0">
                  <a:ea typeface="Verdana" pitchFamily="34" charset="0"/>
                  <a:cs typeface="Verdana" pitchFamily="34" charset="0"/>
                </a:endParaRPr>
              </a:p>
            </p:txBody>
          </p:sp>
        </mc:Choice>
        <mc:Fallback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F940B24F-96D7-1B4F-A58E-B5F3109DE29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2"/>
              </p:nvPr>
            </p:nvSpPr>
            <p:spPr>
              <a:blipFill>
                <a:blip r:embed="rId2"/>
                <a:stretch>
                  <a:fillRect l="-1157" t="-1242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ontent Placeholder 2"/>
          <p:cNvSpPr txBox="1">
            <a:spLocks/>
          </p:cNvSpPr>
          <p:nvPr/>
        </p:nvSpPr>
        <p:spPr>
          <a:xfrm>
            <a:off x="1981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endParaRPr lang="en-US" sz="2900" dirty="0">
              <a:ea typeface="Verdana" pitchFamily="34" charset="0"/>
              <a:cs typeface="Verdana" pitchFamily="34" charset="0"/>
            </a:endParaRPr>
          </a:p>
        </p:txBody>
      </p:sp>
      <p:sp>
        <p:nvSpPr>
          <p:cNvPr id="2" name="Title 3">
            <a:extLst>
              <a:ext uri="{FF2B5EF4-FFF2-40B4-BE49-F238E27FC236}">
                <a16:creationId xmlns:a16="http://schemas.microsoft.com/office/drawing/2014/main" id="{55F48B04-513D-7598-19A1-95252DB4B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854" y="589218"/>
            <a:ext cx="10326658" cy="467226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ea typeface="Verdana" pitchFamily="34" charset="0"/>
                <a:cs typeface="Verdana" pitchFamily="34" charset="0"/>
              </a:rPr>
              <a:t>Risk neutrality versus risk aversion</a:t>
            </a:r>
            <a:endParaRPr lang="en-AU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62462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F940B24F-96D7-1B4F-A58E-B5F3109DE294}"/>
                  </a:ext>
                </a:extLst>
              </p:cNvPr>
              <p:cNvSpPr>
                <a:spLocks noGrp="1"/>
              </p:cNvSpPr>
              <p:nvPr>
                <p:ph type="body" idx="12"/>
              </p:nvPr>
            </p:nvSpPr>
            <p:spPr/>
            <p:txBody>
              <a:bodyPr/>
              <a:lstStyle/>
              <a:p>
                <a:pPr>
                  <a:lnSpc>
                    <a:spcPct val="110000"/>
                  </a:lnSpc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latin typeface="Cambria Math" panose="02040503050406030204" pitchFamily="18" charset="0"/>
                          <a:ea typeface="Verdana" pitchFamily="34" charset="0"/>
                          <a:cs typeface="Verdana" pitchFamily="34" charset="0"/>
                        </a:rPr>
                        <m:t>𝑈</m:t>
                      </m:r>
                      <m:r>
                        <a:rPr lang="en-US" sz="2800" i="1" dirty="0">
                          <a:latin typeface="Cambria Math" panose="02040503050406030204" pitchFamily="18" charset="0"/>
                          <a:ea typeface="Verdana" pitchFamily="34" charset="0"/>
                          <a:cs typeface="Verdana" pitchFamily="34" charset="0"/>
                        </a:rPr>
                        <m:t>(</m:t>
                      </m:r>
                      <m:r>
                        <a:rPr lang="en-US" sz="2800" i="1" dirty="0">
                          <a:latin typeface="Cambria Math" panose="02040503050406030204" pitchFamily="18" charset="0"/>
                          <a:ea typeface="Verdana" pitchFamily="34" charset="0"/>
                          <a:cs typeface="Verdana" pitchFamily="34" charset="0"/>
                        </a:rPr>
                        <m:t>𝑥</m:t>
                      </m:r>
                      <m:r>
                        <a:rPr lang="en-US" sz="2800" i="1" dirty="0">
                          <a:latin typeface="Cambria Math" panose="02040503050406030204" pitchFamily="18" charset="0"/>
                          <a:ea typeface="Verdana" pitchFamily="34" charset="0"/>
                          <a:cs typeface="Verdana" pitchFamily="34" charset="0"/>
                        </a:rPr>
                        <m:t>)=</m:t>
                      </m:r>
                      <m:r>
                        <m:rPr>
                          <m:sty m:val="p"/>
                        </m:rPr>
                        <a:rPr lang="en-US" sz="2800" i="1" dirty="0">
                          <a:latin typeface="Cambria Math" panose="02040503050406030204" pitchFamily="18" charset="0"/>
                          <a:ea typeface="Verdana" pitchFamily="34" charset="0"/>
                          <a:cs typeface="Verdana" pitchFamily="34" charset="0"/>
                        </a:rPr>
                        <m:t>ln</m:t>
                      </m:r>
                      <m:r>
                        <a:rPr lang="en-US" sz="2800" i="1" dirty="0">
                          <a:latin typeface="Cambria Math" panose="02040503050406030204" pitchFamily="18" charset="0"/>
                          <a:ea typeface="Verdana" pitchFamily="34" charset="0"/>
                          <a:cs typeface="Verdana" pitchFamily="34" charset="0"/>
                        </a:rPr>
                        <m:t>⁡(</m:t>
                      </m:r>
                      <m:r>
                        <a:rPr lang="en-US" sz="2800" i="1" dirty="0">
                          <a:latin typeface="Cambria Math" panose="02040503050406030204" pitchFamily="18" charset="0"/>
                          <a:ea typeface="Verdana" pitchFamily="34" charset="0"/>
                          <a:cs typeface="Verdana" pitchFamily="34" charset="0"/>
                        </a:rPr>
                        <m:t>𝑥</m:t>
                      </m:r>
                      <m:r>
                        <a:rPr lang="en-US" sz="2800" i="1" dirty="0">
                          <a:latin typeface="Cambria Math" panose="02040503050406030204" pitchFamily="18" charset="0"/>
                          <a:ea typeface="Verdana" pitchFamily="34" charset="0"/>
                          <a:cs typeface="Verdana" pitchFamily="34" charset="0"/>
                        </a:rPr>
                        <m:t>)</m:t>
                      </m:r>
                    </m:oMath>
                  </m:oMathPara>
                </a14:m>
                <a:endParaRPr lang="en-US" sz="2800" dirty="0">
                  <a:ea typeface="Verdana" pitchFamily="34" charset="0"/>
                  <a:cs typeface="Verdana" pitchFamily="34" charset="0"/>
                </a:endParaRPr>
              </a:p>
              <a:p>
                <a:pPr>
                  <a:lnSpc>
                    <a:spcPct val="110000"/>
                  </a:lnSpc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Verdana" pitchFamily="34" charset="0"/>
                          <a:cs typeface="Verdana" pitchFamily="34" charset="0"/>
                        </a:rPr>
                        <m:t>𝑋</m:t>
                      </m:r>
                      <m:r>
                        <a:rPr lang="en-A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Verdana" pitchFamily="34" charset="0"/>
                          <a:cs typeface="Verdana" pitchFamily="34" charset="0"/>
                        </a:rPr>
                        <m:t>=</m:t>
                      </m:r>
                      <m:d>
                        <m:dPr>
                          <m:ctrlPr>
                            <a:rPr lang="en-AU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itchFamily="34" charset="0"/>
                              <a:cs typeface="Verdana" pitchFamily="34" charset="0"/>
                            </a:rPr>
                          </m:ctrlPr>
                        </m:dPr>
                        <m:e>
                          <m:r>
                            <a:rPr lang="en-AU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itchFamily="34" charset="0"/>
                              <a:cs typeface="Verdana" pitchFamily="34" charset="0"/>
                            </a:rPr>
                            <m:t>0.5,$10;0.5,−$10</m:t>
                          </m:r>
                        </m:e>
                      </m:d>
                      <m:r>
                        <a:rPr lang="en-A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Verdana" pitchFamily="34" charset="0"/>
                          <a:cs typeface="Verdana" pitchFamily="34" charset="0"/>
                        </a:rPr>
                        <m:t>         </m:t>
                      </m:r>
                      <m:r>
                        <a:rPr lang="en-A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Verdana" pitchFamily="34" charset="0"/>
                          <a:cs typeface="Verdana" pitchFamily="34" charset="0"/>
                        </a:rPr>
                        <m:t>𝑊</m:t>
                      </m:r>
                      <m:r>
                        <a:rPr lang="en-A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Verdana" pitchFamily="34" charset="0"/>
                          <a:cs typeface="Verdana" pitchFamily="34" charset="0"/>
                        </a:rPr>
                        <m:t>=$20</m:t>
                      </m:r>
                    </m:oMath>
                  </m:oMathPara>
                </a14:m>
                <a:endParaRPr lang="en-AU" sz="2800" b="0" dirty="0">
                  <a:solidFill>
                    <a:schemeClr val="tx1"/>
                  </a:solidFill>
                  <a:ea typeface="Verdana" pitchFamily="34" charset="0"/>
                  <a:cs typeface="Verdana" pitchFamily="34" charset="0"/>
                </a:endParaRPr>
              </a:p>
              <a:p>
                <a:pPr lvl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/>
                        </a:rPr>
                        <m:t>𝐸</m:t>
                      </m:r>
                      <m:r>
                        <a:rPr lang="en-AU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/>
                        </a:rPr>
                        <m:t>[</m:t>
                      </m:r>
                      <m:r>
                        <a:rPr lang="en-AU" sz="2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/>
                        </a:rPr>
                        <m:t>𝑋</m:t>
                      </m:r>
                      <m:r>
                        <a:rPr lang="en-AU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/>
                        </a:rPr>
                        <m:t>] =</m:t>
                      </m:r>
                      <m:nary>
                        <m:naryPr>
                          <m:chr m:val="∑"/>
                          <m:ctrlPr>
                            <a:rPr lang="en-AU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itchFamily="34" charset="0"/>
                              <a:cs typeface="Verdana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AU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itchFamily="34" charset="0"/>
                              <a:cs typeface="Verdana" pitchFamily="34" charset="0"/>
                            </a:rPr>
                            <m:t>𝑖</m:t>
                          </m:r>
                          <m:r>
                            <a:rPr lang="en-AU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itchFamily="34" charset="0"/>
                              <a:cs typeface="Verdana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AU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itchFamily="34" charset="0"/>
                              <a:cs typeface="Verdana" pitchFamily="34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Verdana" pitchFamily="34" charset="0"/>
                                  <a:cs typeface="Verdana" pitchFamily="34" charset="0"/>
                                </a:rPr>
                              </m:ctrlPr>
                            </m:sSubPr>
                            <m:e>
                              <m:r>
                                <a:rPr lang="en-AU" sz="2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Verdana" pitchFamily="34" charset="0"/>
                                  <a:cs typeface="Verdana" pitchFamily="34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AU" sz="2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Verdana" pitchFamily="34" charset="0"/>
                                  <a:cs typeface="Verdana" pitchFamily="34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Verdana" pitchFamily="34" charset="0"/>
                                  <a:cs typeface="Verdana" pitchFamily="34" charset="0"/>
                                </a:rPr>
                              </m:ctrlPr>
                            </m:sSubPr>
                            <m:e>
                              <m:r>
                                <a:rPr lang="en-AU" sz="2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Verdana" pitchFamily="34" charset="0"/>
                                  <a:cs typeface="Verdana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AU" sz="2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Verdana" pitchFamily="34" charset="0"/>
                                  <a:cs typeface="Verdana" pitchFamily="34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ea typeface="Verdana" pitchFamily="34" charset="0"/>
                  <a:cs typeface="Verdana" pitchFamily="34" charset="0"/>
                </a:endParaRPr>
              </a:p>
              <a:p>
                <a:pPr lvl="1">
                  <a:lnSpc>
                    <a:spcPct val="110000"/>
                  </a:lnSpc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Verdana" pitchFamily="34" charset="0"/>
                          <a:cs typeface="Verdana" pitchFamily="34" charset="0"/>
                        </a:rPr>
                        <m:t>            =0.5 </m:t>
                      </m:r>
                      <m:r>
                        <a:rPr lang="en-A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Verdana" pitchFamily="34" charset="0"/>
                        </a:rPr>
                        <m:t>× </m:t>
                      </m:r>
                      <m:r>
                        <a:rPr lang="en-A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Verdana" pitchFamily="34" charset="0"/>
                          <a:cs typeface="Verdana" pitchFamily="34" charset="0"/>
                        </a:rPr>
                        <m:t>$10+0.5 </m:t>
                      </m:r>
                      <m:r>
                        <a:rPr lang="en-A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Verdana" pitchFamily="34" charset="0"/>
                        </a:rPr>
                        <m:t>× </m:t>
                      </m:r>
                      <m:d>
                        <m:dPr>
                          <m:ctrlPr>
                            <a:rPr lang="en-AU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itchFamily="34" charset="0"/>
                              <a:cs typeface="Verdana" pitchFamily="34" charset="0"/>
                            </a:rPr>
                          </m:ctrlPr>
                        </m:dPr>
                        <m:e>
                          <m:r>
                            <a:rPr lang="en-AU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itchFamily="34" charset="0"/>
                              <a:cs typeface="Verdana" pitchFamily="34" charset="0"/>
                            </a:rPr>
                            <m:t>−$10</m:t>
                          </m:r>
                        </m:e>
                      </m:d>
                    </m:oMath>
                  </m:oMathPara>
                </a14:m>
                <a:endParaRPr lang="en-AU" sz="2800" dirty="0">
                  <a:solidFill>
                    <a:schemeClr val="tx1"/>
                  </a:solidFill>
                  <a:ea typeface="Verdana" pitchFamily="34" charset="0"/>
                  <a:cs typeface="Verdana" pitchFamily="34" charset="0"/>
                </a:endParaRPr>
              </a:p>
              <a:p>
                <a:pPr>
                  <a:lnSpc>
                    <a:spcPct val="110000"/>
                  </a:lnSpc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sz="2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Verdana" pitchFamily="34" charset="0"/>
                          <a:cs typeface="Verdana" pitchFamily="34" charset="0"/>
                        </a:rPr>
                        <m:t>                  </m:t>
                      </m:r>
                      <m:r>
                        <a:rPr lang="en-AU" sz="2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Verdana" pitchFamily="34" charset="0"/>
                          <a:cs typeface="Verdana" pitchFamily="34" charset="0"/>
                        </a:rPr>
                        <m:t>=</m:t>
                      </m:r>
                      <m:r>
                        <a:rPr lang="en-AU" sz="2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Verdana" pitchFamily="34" charset="0"/>
                          <a:cs typeface="Verdana" pitchFamily="34" charset="0"/>
                        </a:rPr>
                        <m:t>0</m:t>
                      </m:r>
                    </m:oMath>
                  </m:oMathPara>
                </a14:m>
                <a:endParaRPr lang="en-AU" sz="2800" dirty="0">
                  <a:solidFill>
                    <a:schemeClr val="tx1"/>
                  </a:solidFill>
                  <a:ea typeface="Verdana" pitchFamily="34" charset="0"/>
                  <a:cs typeface="Verdana" pitchFamily="34" charset="0"/>
                </a:endParaRPr>
              </a:p>
            </p:txBody>
          </p:sp>
        </mc:Choice>
        <mc:Fallback xmlns="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F940B24F-96D7-1B4F-A58E-B5F3109DE29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2"/>
              </p:nvPr>
            </p:nvSpPr>
            <p:spPr>
              <a:blipFill>
                <a:blip r:embed="rId2"/>
                <a:stretch>
                  <a:fillRect l="-810" t="-311" b="-15528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ontent Placeholder 2"/>
          <p:cNvSpPr txBox="1">
            <a:spLocks/>
          </p:cNvSpPr>
          <p:nvPr/>
        </p:nvSpPr>
        <p:spPr>
          <a:xfrm>
            <a:off x="1981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endParaRPr lang="en-US" sz="2900" dirty="0"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06741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F940B24F-96D7-1B4F-A58E-B5F3109DE294}"/>
                  </a:ext>
                </a:extLst>
              </p:cNvPr>
              <p:cNvSpPr>
                <a:spLocks noGrp="1"/>
              </p:cNvSpPr>
              <p:nvPr>
                <p:ph type="body" idx="12"/>
              </p:nvPr>
            </p:nvSpPr>
            <p:spPr/>
            <p:txBody>
              <a:bodyPr/>
              <a:lstStyle/>
              <a:p>
                <a:pPr>
                  <a:lnSpc>
                    <a:spcPct val="110000"/>
                  </a:lnSpc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latin typeface="Cambria Math" panose="02040503050406030204" pitchFamily="18" charset="0"/>
                          <a:ea typeface="Verdana" pitchFamily="34" charset="0"/>
                          <a:cs typeface="Verdana" pitchFamily="34" charset="0"/>
                        </a:rPr>
                        <m:t>𝑈</m:t>
                      </m:r>
                      <m:r>
                        <a:rPr lang="en-US" sz="2800" i="1" dirty="0">
                          <a:latin typeface="Cambria Math" panose="02040503050406030204" pitchFamily="18" charset="0"/>
                          <a:ea typeface="Verdana" pitchFamily="34" charset="0"/>
                          <a:cs typeface="Verdana" pitchFamily="34" charset="0"/>
                        </a:rPr>
                        <m:t>(</m:t>
                      </m:r>
                      <m:r>
                        <a:rPr lang="en-US" sz="2800" i="1" dirty="0">
                          <a:latin typeface="Cambria Math" panose="02040503050406030204" pitchFamily="18" charset="0"/>
                          <a:ea typeface="Verdana" pitchFamily="34" charset="0"/>
                          <a:cs typeface="Verdana" pitchFamily="34" charset="0"/>
                        </a:rPr>
                        <m:t>𝑥</m:t>
                      </m:r>
                      <m:r>
                        <a:rPr lang="en-US" sz="2800" i="1" dirty="0">
                          <a:latin typeface="Cambria Math" panose="02040503050406030204" pitchFamily="18" charset="0"/>
                          <a:ea typeface="Verdana" pitchFamily="34" charset="0"/>
                          <a:cs typeface="Verdana" pitchFamily="34" charset="0"/>
                        </a:rPr>
                        <m:t>)=</m:t>
                      </m:r>
                      <m:r>
                        <m:rPr>
                          <m:sty m:val="p"/>
                        </m:rPr>
                        <a:rPr lang="en-US" sz="2800" i="1" dirty="0">
                          <a:latin typeface="Cambria Math" panose="02040503050406030204" pitchFamily="18" charset="0"/>
                          <a:ea typeface="Verdana" pitchFamily="34" charset="0"/>
                          <a:cs typeface="Verdana" pitchFamily="34" charset="0"/>
                        </a:rPr>
                        <m:t>ln</m:t>
                      </m:r>
                      <m:r>
                        <a:rPr lang="en-US" sz="2800" i="1" dirty="0">
                          <a:latin typeface="Cambria Math" panose="02040503050406030204" pitchFamily="18" charset="0"/>
                          <a:ea typeface="Verdana" pitchFamily="34" charset="0"/>
                          <a:cs typeface="Verdana" pitchFamily="34" charset="0"/>
                        </a:rPr>
                        <m:t>⁡(</m:t>
                      </m:r>
                      <m:r>
                        <a:rPr lang="en-US" sz="2800" i="1" dirty="0">
                          <a:latin typeface="Cambria Math" panose="02040503050406030204" pitchFamily="18" charset="0"/>
                          <a:ea typeface="Verdana" pitchFamily="34" charset="0"/>
                          <a:cs typeface="Verdana" pitchFamily="34" charset="0"/>
                        </a:rPr>
                        <m:t>𝑥</m:t>
                      </m:r>
                      <m:r>
                        <a:rPr lang="en-US" sz="2800" i="1" dirty="0">
                          <a:latin typeface="Cambria Math" panose="02040503050406030204" pitchFamily="18" charset="0"/>
                          <a:ea typeface="Verdana" pitchFamily="34" charset="0"/>
                          <a:cs typeface="Verdana" pitchFamily="34" charset="0"/>
                        </a:rPr>
                        <m:t>)</m:t>
                      </m:r>
                    </m:oMath>
                  </m:oMathPara>
                </a14:m>
                <a:endParaRPr lang="en-US" sz="2800" dirty="0">
                  <a:ea typeface="Verdana" pitchFamily="34" charset="0"/>
                  <a:cs typeface="Verdana" pitchFamily="34" charset="0"/>
                </a:endParaRPr>
              </a:p>
              <a:p>
                <a:pPr>
                  <a:lnSpc>
                    <a:spcPct val="110000"/>
                  </a:lnSpc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Verdana" pitchFamily="34" charset="0"/>
                          <a:cs typeface="Verdana" pitchFamily="34" charset="0"/>
                        </a:rPr>
                        <m:t>𝑋</m:t>
                      </m:r>
                      <m:r>
                        <a:rPr lang="en-A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Verdana" pitchFamily="34" charset="0"/>
                          <a:cs typeface="Verdana" pitchFamily="34" charset="0"/>
                        </a:rPr>
                        <m:t>=</m:t>
                      </m:r>
                      <m:d>
                        <m:dPr>
                          <m:ctrlPr>
                            <a:rPr lang="en-AU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itchFamily="34" charset="0"/>
                              <a:cs typeface="Verdana" pitchFamily="34" charset="0"/>
                            </a:rPr>
                          </m:ctrlPr>
                        </m:dPr>
                        <m:e>
                          <m:r>
                            <a:rPr lang="en-AU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itchFamily="34" charset="0"/>
                              <a:cs typeface="Verdana" pitchFamily="34" charset="0"/>
                            </a:rPr>
                            <m:t>0.5,$10;0.5,−$10</m:t>
                          </m:r>
                        </m:e>
                      </m:d>
                      <m:r>
                        <a:rPr lang="en-A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Verdana" pitchFamily="34" charset="0"/>
                          <a:cs typeface="Verdana" pitchFamily="34" charset="0"/>
                        </a:rPr>
                        <m:t>         </m:t>
                      </m:r>
                      <m:r>
                        <a:rPr lang="en-A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Verdana" pitchFamily="34" charset="0"/>
                          <a:cs typeface="Verdana" pitchFamily="34" charset="0"/>
                        </a:rPr>
                        <m:t>𝑊</m:t>
                      </m:r>
                      <m:r>
                        <a:rPr lang="en-A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Verdana" pitchFamily="34" charset="0"/>
                          <a:cs typeface="Verdana" pitchFamily="34" charset="0"/>
                        </a:rPr>
                        <m:t>=$20</m:t>
                      </m:r>
                    </m:oMath>
                  </m:oMathPara>
                </a14:m>
                <a:endParaRPr lang="en-AU" sz="2800" b="0" dirty="0">
                  <a:solidFill>
                    <a:schemeClr val="tx1"/>
                  </a:solidFill>
                  <a:ea typeface="Verdana" pitchFamily="34" charset="0"/>
                  <a:cs typeface="Verdana" pitchFamily="34" charset="0"/>
                </a:endParaRPr>
              </a:p>
              <a:p>
                <a:pPr lvl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/>
                        </a:rPr>
                        <m:t>𝐸</m:t>
                      </m:r>
                      <m:r>
                        <a:rPr lang="en-AU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/>
                        </a:rPr>
                        <m:t>[</m:t>
                      </m:r>
                      <m:r>
                        <a:rPr lang="en-AU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/>
                        </a:rPr>
                        <m:t>𝑈</m:t>
                      </m:r>
                      <m:r>
                        <a:rPr lang="en-AU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/>
                        </a:rPr>
                        <m:t>(</m:t>
                      </m:r>
                      <m:r>
                        <a:rPr lang="en-AU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/>
                        </a:rPr>
                        <m:t>𝑊</m:t>
                      </m:r>
                      <m:r>
                        <a:rPr lang="en-AU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/>
                        </a:rPr>
                        <m:t>+</m:t>
                      </m:r>
                      <m:r>
                        <a:rPr lang="en-AU" sz="2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/>
                        </a:rPr>
                        <m:t>𝑋</m:t>
                      </m:r>
                      <m:r>
                        <a:rPr lang="en-AU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/>
                        </a:rPr>
                        <m:t>)] =</m:t>
                      </m:r>
                      <m:nary>
                        <m:naryPr>
                          <m:chr m:val="∑"/>
                          <m:ctrlPr>
                            <a:rPr lang="en-AU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itchFamily="34" charset="0"/>
                              <a:cs typeface="Verdana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AU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itchFamily="34" charset="0"/>
                              <a:cs typeface="Verdana" pitchFamily="34" charset="0"/>
                            </a:rPr>
                            <m:t>𝑖</m:t>
                          </m:r>
                          <m:r>
                            <a:rPr lang="en-AU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itchFamily="34" charset="0"/>
                              <a:cs typeface="Verdana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AU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itchFamily="34" charset="0"/>
                              <a:cs typeface="Verdana" pitchFamily="34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Verdana" pitchFamily="34" charset="0"/>
                                  <a:cs typeface="Verdana" pitchFamily="34" charset="0"/>
                                </a:rPr>
                              </m:ctrlPr>
                            </m:sSubPr>
                            <m:e>
                              <m:r>
                                <a:rPr lang="en-AU" sz="2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Verdana" pitchFamily="34" charset="0"/>
                                  <a:cs typeface="Verdana" pitchFamily="34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AU" sz="2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Verdana" pitchFamily="34" charset="0"/>
                                  <a:cs typeface="Verdana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AU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itchFamily="34" charset="0"/>
                              <a:cs typeface="Verdana" pitchFamily="34" charset="0"/>
                            </a:rPr>
                            <m:t>𝑈</m:t>
                          </m:r>
                          <m:d>
                            <m:dPr>
                              <m:ctrlPr>
                                <a:rPr lang="en-AU" sz="2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Verdana" pitchFamily="34" charset="0"/>
                                  <a:cs typeface="Verdana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Verdana" pitchFamily="34" charset="0"/>
                                      <a:cs typeface="Verdana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AU" sz="28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Verdana" pitchFamily="34" charset="0"/>
                                      <a:cs typeface="Verdana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AU" sz="28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Verdana" pitchFamily="34" charset="0"/>
                                      <a:cs typeface="Verdana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AU" sz="2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Verdana" pitchFamily="34" charset="0"/>
                                  <a:cs typeface="Verdana" pitchFamily="34" charset="0"/>
                                </a:rPr>
                                <m:t>+</m:t>
                              </m:r>
                              <m:r>
                                <a:rPr lang="en-AU" sz="2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Verdana" pitchFamily="34" charset="0"/>
                                  <a:cs typeface="Verdana" pitchFamily="34" charset="0"/>
                                </a:rPr>
                                <m:t>𝑊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ea typeface="Verdana" pitchFamily="34" charset="0"/>
                  <a:cs typeface="Verdana" pitchFamily="34" charset="0"/>
                </a:endParaRPr>
              </a:p>
            </p:txBody>
          </p:sp>
        </mc:Choice>
        <mc:Fallback xmlns="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F940B24F-96D7-1B4F-A58E-B5F3109DE29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2"/>
              </p:nvPr>
            </p:nvSpPr>
            <p:spPr>
              <a:blipFill>
                <a:blip r:embed="rId2"/>
                <a:stretch>
                  <a:fillRect l="-231" t="-311" b="-15528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ontent Placeholder 2"/>
          <p:cNvSpPr txBox="1">
            <a:spLocks/>
          </p:cNvSpPr>
          <p:nvPr/>
        </p:nvSpPr>
        <p:spPr>
          <a:xfrm>
            <a:off x="1981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endParaRPr lang="en-US" sz="2900" dirty="0"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48720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F940B24F-96D7-1B4F-A58E-B5F3109DE294}"/>
                  </a:ext>
                </a:extLst>
              </p:cNvPr>
              <p:cNvSpPr>
                <a:spLocks noGrp="1"/>
              </p:cNvSpPr>
              <p:nvPr>
                <p:ph type="body" idx="12"/>
              </p:nvPr>
            </p:nvSpPr>
            <p:spPr/>
            <p:txBody>
              <a:bodyPr/>
              <a:lstStyle/>
              <a:p>
                <a:pPr>
                  <a:lnSpc>
                    <a:spcPct val="110000"/>
                  </a:lnSpc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latin typeface="Cambria Math" panose="02040503050406030204" pitchFamily="18" charset="0"/>
                          <a:ea typeface="Verdana" pitchFamily="34" charset="0"/>
                          <a:cs typeface="Verdana" pitchFamily="34" charset="0"/>
                        </a:rPr>
                        <m:t>𝑈</m:t>
                      </m:r>
                      <m:r>
                        <a:rPr lang="en-US" sz="2800" i="1" dirty="0">
                          <a:latin typeface="Cambria Math" panose="02040503050406030204" pitchFamily="18" charset="0"/>
                          <a:ea typeface="Verdana" pitchFamily="34" charset="0"/>
                          <a:cs typeface="Verdana" pitchFamily="34" charset="0"/>
                        </a:rPr>
                        <m:t>(</m:t>
                      </m:r>
                      <m:r>
                        <a:rPr lang="en-US" sz="2800" i="1" dirty="0">
                          <a:latin typeface="Cambria Math" panose="02040503050406030204" pitchFamily="18" charset="0"/>
                          <a:ea typeface="Verdana" pitchFamily="34" charset="0"/>
                          <a:cs typeface="Verdana" pitchFamily="34" charset="0"/>
                        </a:rPr>
                        <m:t>𝑥</m:t>
                      </m:r>
                      <m:r>
                        <a:rPr lang="en-US" sz="2800" i="1" dirty="0">
                          <a:latin typeface="Cambria Math" panose="02040503050406030204" pitchFamily="18" charset="0"/>
                          <a:ea typeface="Verdana" pitchFamily="34" charset="0"/>
                          <a:cs typeface="Verdana" pitchFamily="34" charset="0"/>
                        </a:rPr>
                        <m:t>)=</m:t>
                      </m:r>
                      <m:r>
                        <m:rPr>
                          <m:sty m:val="p"/>
                        </m:rPr>
                        <a:rPr lang="en-US" sz="2800" i="1" dirty="0">
                          <a:latin typeface="Cambria Math" panose="02040503050406030204" pitchFamily="18" charset="0"/>
                          <a:ea typeface="Verdana" pitchFamily="34" charset="0"/>
                          <a:cs typeface="Verdana" pitchFamily="34" charset="0"/>
                        </a:rPr>
                        <m:t>ln</m:t>
                      </m:r>
                      <m:r>
                        <a:rPr lang="en-US" sz="2800" i="1" dirty="0">
                          <a:latin typeface="Cambria Math" panose="02040503050406030204" pitchFamily="18" charset="0"/>
                          <a:ea typeface="Verdana" pitchFamily="34" charset="0"/>
                          <a:cs typeface="Verdana" pitchFamily="34" charset="0"/>
                        </a:rPr>
                        <m:t>⁡(</m:t>
                      </m:r>
                      <m:r>
                        <a:rPr lang="en-US" sz="2800" i="1" dirty="0">
                          <a:latin typeface="Cambria Math" panose="02040503050406030204" pitchFamily="18" charset="0"/>
                          <a:ea typeface="Verdana" pitchFamily="34" charset="0"/>
                          <a:cs typeface="Verdana" pitchFamily="34" charset="0"/>
                        </a:rPr>
                        <m:t>𝑥</m:t>
                      </m:r>
                      <m:r>
                        <a:rPr lang="en-US" sz="2800" i="1" dirty="0">
                          <a:latin typeface="Cambria Math" panose="02040503050406030204" pitchFamily="18" charset="0"/>
                          <a:ea typeface="Verdana" pitchFamily="34" charset="0"/>
                          <a:cs typeface="Verdana" pitchFamily="34" charset="0"/>
                        </a:rPr>
                        <m:t>)</m:t>
                      </m:r>
                    </m:oMath>
                  </m:oMathPara>
                </a14:m>
                <a:endParaRPr lang="en-US" sz="2800" dirty="0">
                  <a:ea typeface="Verdana" pitchFamily="34" charset="0"/>
                  <a:cs typeface="Verdana" pitchFamily="34" charset="0"/>
                </a:endParaRPr>
              </a:p>
              <a:p>
                <a:pPr>
                  <a:lnSpc>
                    <a:spcPct val="110000"/>
                  </a:lnSpc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Verdana" pitchFamily="34" charset="0"/>
                          <a:cs typeface="Verdana" pitchFamily="34" charset="0"/>
                        </a:rPr>
                        <m:t>𝑋</m:t>
                      </m:r>
                      <m:r>
                        <a:rPr lang="en-A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Verdana" pitchFamily="34" charset="0"/>
                          <a:cs typeface="Verdana" pitchFamily="34" charset="0"/>
                        </a:rPr>
                        <m:t>=</m:t>
                      </m:r>
                      <m:d>
                        <m:dPr>
                          <m:ctrlPr>
                            <a:rPr lang="en-AU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itchFamily="34" charset="0"/>
                              <a:cs typeface="Verdana" pitchFamily="34" charset="0"/>
                            </a:rPr>
                          </m:ctrlPr>
                        </m:dPr>
                        <m:e>
                          <m:r>
                            <a:rPr lang="en-AU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itchFamily="34" charset="0"/>
                              <a:cs typeface="Verdana" pitchFamily="34" charset="0"/>
                            </a:rPr>
                            <m:t>0.5,$10;0.5,−$10</m:t>
                          </m:r>
                        </m:e>
                      </m:d>
                      <m:r>
                        <a:rPr lang="en-A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Verdana" pitchFamily="34" charset="0"/>
                          <a:cs typeface="Verdana" pitchFamily="34" charset="0"/>
                        </a:rPr>
                        <m:t>         </m:t>
                      </m:r>
                      <m:r>
                        <a:rPr lang="en-A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Verdana" pitchFamily="34" charset="0"/>
                          <a:cs typeface="Verdana" pitchFamily="34" charset="0"/>
                        </a:rPr>
                        <m:t>𝑊</m:t>
                      </m:r>
                      <m:r>
                        <a:rPr lang="en-A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Verdana" pitchFamily="34" charset="0"/>
                          <a:cs typeface="Verdana" pitchFamily="34" charset="0"/>
                        </a:rPr>
                        <m:t>=$20</m:t>
                      </m:r>
                    </m:oMath>
                  </m:oMathPara>
                </a14:m>
                <a:endParaRPr lang="en-AU" sz="2800" b="0" dirty="0">
                  <a:solidFill>
                    <a:schemeClr val="tx1"/>
                  </a:solidFill>
                  <a:ea typeface="Verdana" pitchFamily="34" charset="0"/>
                  <a:cs typeface="Verdana" pitchFamily="34" charset="0"/>
                </a:endParaRPr>
              </a:p>
              <a:p>
                <a:pPr lvl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/>
                        </a:rPr>
                        <m:t>𝐸</m:t>
                      </m:r>
                      <m:r>
                        <a:rPr lang="en-AU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/>
                        </a:rPr>
                        <m:t>[</m:t>
                      </m:r>
                      <m:r>
                        <a:rPr lang="en-AU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/>
                        </a:rPr>
                        <m:t>𝑈</m:t>
                      </m:r>
                      <m:r>
                        <a:rPr lang="en-AU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/>
                        </a:rPr>
                        <m:t>(</m:t>
                      </m:r>
                      <m:r>
                        <a:rPr lang="en-AU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/>
                        </a:rPr>
                        <m:t>𝑊</m:t>
                      </m:r>
                      <m:r>
                        <a:rPr lang="en-AU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/>
                        </a:rPr>
                        <m:t>+</m:t>
                      </m:r>
                      <m:r>
                        <a:rPr lang="en-AU" sz="2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/>
                        </a:rPr>
                        <m:t>𝑋</m:t>
                      </m:r>
                      <m:r>
                        <a:rPr lang="en-AU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/>
                        </a:rPr>
                        <m:t>)] =</m:t>
                      </m:r>
                      <m:nary>
                        <m:naryPr>
                          <m:chr m:val="∑"/>
                          <m:ctrlPr>
                            <a:rPr lang="en-AU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itchFamily="34" charset="0"/>
                              <a:cs typeface="Verdana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AU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itchFamily="34" charset="0"/>
                              <a:cs typeface="Verdana" pitchFamily="34" charset="0"/>
                            </a:rPr>
                            <m:t>𝑖</m:t>
                          </m:r>
                          <m:r>
                            <a:rPr lang="en-AU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itchFamily="34" charset="0"/>
                              <a:cs typeface="Verdana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AU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itchFamily="34" charset="0"/>
                              <a:cs typeface="Verdana" pitchFamily="34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Verdana" pitchFamily="34" charset="0"/>
                                  <a:cs typeface="Verdana" pitchFamily="34" charset="0"/>
                                </a:rPr>
                              </m:ctrlPr>
                            </m:sSubPr>
                            <m:e>
                              <m:r>
                                <a:rPr lang="en-AU" sz="2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Verdana" pitchFamily="34" charset="0"/>
                                  <a:cs typeface="Verdana" pitchFamily="34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AU" sz="2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Verdana" pitchFamily="34" charset="0"/>
                                  <a:cs typeface="Verdana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AU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itchFamily="34" charset="0"/>
                              <a:cs typeface="Verdana" pitchFamily="34" charset="0"/>
                            </a:rPr>
                            <m:t>𝑈</m:t>
                          </m:r>
                          <m:d>
                            <m:dPr>
                              <m:ctrlPr>
                                <a:rPr lang="en-AU" sz="2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Verdana" pitchFamily="34" charset="0"/>
                                  <a:cs typeface="Verdana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Verdana" pitchFamily="34" charset="0"/>
                                      <a:cs typeface="Verdana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AU" sz="28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Verdana" pitchFamily="34" charset="0"/>
                                      <a:cs typeface="Verdana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AU" sz="28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Verdana" pitchFamily="34" charset="0"/>
                                      <a:cs typeface="Verdana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AU" sz="2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Verdana" pitchFamily="34" charset="0"/>
                                  <a:cs typeface="Verdana" pitchFamily="34" charset="0"/>
                                </a:rPr>
                                <m:t>+</m:t>
                              </m:r>
                              <m:r>
                                <a:rPr lang="en-AU" sz="2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Verdana" pitchFamily="34" charset="0"/>
                                  <a:cs typeface="Verdana" pitchFamily="34" charset="0"/>
                                </a:rPr>
                                <m:t>𝑊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ea typeface="Verdana" pitchFamily="34" charset="0"/>
                  <a:cs typeface="Verdana" pitchFamily="34" charset="0"/>
                </a:endParaRPr>
              </a:p>
              <a:p>
                <a:pPr lvl="1">
                  <a:lnSpc>
                    <a:spcPct val="110000"/>
                  </a:lnSpc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Verdana" pitchFamily="34" charset="0"/>
                          <a:cs typeface="Verdana" pitchFamily="34" charset="0"/>
                        </a:rPr>
                        <m:t>                            =0.5 </m:t>
                      </m:r>
                      <m:r>
                        <a:rPr lang="en-A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Verdana" pitchFamily="34" charset="0"/>
                        </a:rPr>
                        <m:t>× </m:t>
                      </m:r>
                      <m:r>
                        <a:rPr lang="en-A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Verdana" pitchFamily="34" charset="0"/>
                          <a:cs typeface="Verdana" pitchFamily="34" charset="0"/>
                        </a:rPr>
                        <m:t>𝑈</m:t>
                      </m:r>
                      <m:d>
                        <m:dPr>
                          <m:ctrlPr>
                            <a:rPr lang="en-AU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itchFamily="34" charset="0"/>
                              <a:cs typeface="Verdana" pitchFamily="34" charset="0"/>
                            </a:rPr>
                          </m:ctrlPr>
                        </m:dPr>
                        <m:e>
                          <m:r>
                            <a:rPr lang="en-AU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itchFamily="34" charset="0"/>
                              <a:cs typeface="Verdana" pitchFamily="34" charset="0"/>
                            </a:rPr>
                            <m:t>20+10</m:t>
                          </m:r>
                        </m:e>
                      </m:d>
                      <m:r>
                        <a:rPr lang="en-A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Verdana" pitchFamily="34" charset="0"/>
                          <a:cs typeface="Verdana" pitchFamily="34" charset="0"/>
                        </a:rPr>
                        <m:t>+0.5 </m:t>
                      </m:r>
                      <m:r>
                        <a:rPr lang="en-A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Verdana" pitchFamily="34" charset="0"/>
                        </a:rPr>
                        <m:t>× </m:t>
                      </m:r>
                      <m:r>
                        <a:rPr lang="en-AU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Verdana" pitchFamily="34" charset="0"/>
                          <a:cs typeface="Verdana" pitchFamily="34" charset="0"/>
                        </a:rPr>
                        <m:t>𝑈</m:t>
                      </m:r>
                      <m:d>
                        <m:dPr>
                          <m:ctrlP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itchFamily="34" charset="0"/>
                              <a:cs typeface="Verdana" pitchFamily="34" charset="0"/>
                            </a:rPr>
                          </m:ctrlPr>
                        </m:dPr>
                        <m:e>
                          <m: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itchFamily="34" charset="0"/>
                              <a:cs typeface="Verdana" pitchFamily="34" charset="0"/>
                            </a:rPr>
                            <m:t>20</m:t>
                          </m:r>
                          <m:r>
                            <a:rPr lang="en-AU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itchFamily="34" charset="0"/>
                              <a:cs typeface="Verdana" pitchFamily="34" charset="0"/>
                            </a:rPr>
                            <m:t>−</m:t>
                          </m:r>
                          <m: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itchFamily="34" charset="0"/>
                              <a:cs typeface="Verdana" pitchFamily="34" charset="0"/>
                            </a:rPr>
                            <m:t>10</m:t>
                          </m:r>
                        </m:e>
                      </m:d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ea typeface="Verdana" pitchFamily="34" charset="0"/>
                  <a:cs typeface="Verdana" pitchFamily="34" charset="0"/>
                </a:endParaRPr>
              </a:p>
            </p:txBody>
          </p:sp>
        </mc:Choice>
        <mc:Fallback xmlns="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F940B24F-96D7-1B4F-A58E-B5F3109DE29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2"/>
              </p:nvPr>
            </p:nvSpPr>
            <p:spPr>
              <a:blipFill>
                <a:blip r:embed="rId2"/>
                <a:stretch>
                  <a:fillRect l="-231" t="-311" b="-15528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ontent Placeholder 2"/>
          <p:cNvSpPr txBox="1">
            <a:spLocks/>
          </p:cNvSpPr>
          <p:nvPr/>
        </p:nvSpPr>
        <p:spPr>
          <a:xfrm>
            <a:off x="1981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endParaRPr lang="en-US" sz="2900" dirty="0"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94683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F940B24F-96D7-1B4F-A58E-B5F3109DE294}"/>
                  </a:ext>
                </a:extLst>
              </p:cNvPr>
              <p:cNvSpPr>
                <a:spLocks noGrp="1"/>
              </p:cNvSpPr>
              <p:nvPr>
                <p:ph type="body" idx="12"/>
              </p:nvPr>
            </p:nvSpPr>
            <p:spPr/>
            <p:txBody>
              <a:bodyPr/>
              <a:lstStyle/>
              <a:p>
                <a:pPr>
                  <a:lnSpc>
                    <a:spcPct val="110000"/>
                  </a:lnSpc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latin typeface="Cambria Math" panose="02040503050406030204" pitchFamily="18" charset="0"/>
                          <a:ea typeface="Verdana" pitchFamily="34" charset="0"/>
                          <a:cs typeface="Verdana" pitchFamily="34" charset="0"/>
                        </a:rPr>
                        <m:t>𝑈</m:t>
                      </m:r>
                      <m:r>
                        <a:rPr lang="en-US" sz="2800" i="1" dirty="0">
                          <a:latin typeface="Cambria Math" panose="02040503050406030204" pitchFamily="18" charset="0"/>
                          <a:ea typeface="Verdana" pitchFamily="34" charset="0"/>
                          <a:cs typeface="Verdana" pitchFamily="34" charset="0"/>
                        </a:rPr>
                        <m:t>(</m:t>
                      </m:r>
                      <m:r>
                        <a:rPr lang="en-US" sz="2800" i="1" dirty="0">
                          <a:latin typeface="Cambria Math" panose="02040503050406030204" pitchFamily="18" charset="0"/>
                          <a:ea typeface="Verdana" pitchFamily="34" charset="0"/>
                          <a:cs typeface="Verdana" pitchFamily="34" charset="0"/>
                        </a:rPr>
                        <m:t>𝑥</m:t>
                      </m:r>
                      <m:r>
                        <a:rPr lang="en-US" sz="2800" i="1" dirty="0">
                          <a:latin typeface="Cambria Math" panose="02040503050406030204" pitchFamily="18" charset="0"/>
                          <a:ea typeface="Verdana" pitchFamily="34" charset="0"/>
                          <a:cs typeface="Verdana" pitchFamily="34" charset="0"/>
                        </a:rPr>
                        <m:t>)=</m:t>
                      </m:r>
                      <m:r>
                        <m:rPr>
                          <m:sty m:val="p"/>
                        </m:rPr>
                        <a:rPr lang="en-US" sz="2800" i="1" dirty="0">
                          <a:latin typeface="Cambria Math" panose="02040503050406030204" pitchFamily="18" charset="0"/>
                          <a:ea typeface="Verdana" pitchFamily="34" charset="0"/>
                          <a:cs typeface="Verdana" pitchFamily="34" charset="0"/>
                        </a:rPr>
                        <m:t>ln</m:t>
                      </m:r>
                      <m:r>
                        <a:rPr lang="en-US" sz="2800" i="1" dirty="0">
                          <a:latin typeface="Cambria Math" panose="02040503050406030204" pitchFamily="18" charset="0"/>
                          <a:ea typeface="Verdana" pitchFamily="34" charset="0"/>
                          <a:cs typeface="Verdana" pitchFamily="34" charset="0"/>
                        </a:rPr>
                        <m:t>⁡(</m:t>
                      </m:r>
                      <m:r>
                        <a:rPr lang="en-US" sz="2800" i="1" dirty="0">
                          <a:latin typeface="Cambria Math" panose="02040503050406030204" pitchFamily="18" charset="0"/>
                          <a:ea typeface="Verdana" pitchFamily="34" charset="0"/>
                          <a:cs typeface="Verdana" pitchFamily="34" charset="0"/>
                        </a:rPr>
                        <m:t>𝑥</m:t>
                      </m:r>
                      <m:r>
                        <a:rPr lang="en-US" sz="2800" i="1" dirty="0">
                          <a:latin typeface="Cambria Math" panose="02040503050406030204" pitchFamily="18" charset="0"/>
                          <a:ea typeface="Verdana" pitchFamily="34" charset="0"/>
                          <a:cs typeface="Verdana" pitchFamily="34" charset="0"/>
                        </a:rPr>
                        <m:t>)</m:t>
                      </m:r>
                    </m:oMath>
                  </m:oMathPara>
                </a14:m>
                <a:endParaRPr lang="en-US" sz="2800" dirty="0">
                  <a:ea typeface="Verdana" pitchFamily="34" charset="0"/>
                  <a:cs typeface="Verdana" pitchFamily="34" charset="0"/>
                </a:endParaRPr>
              </a:p>
              <a:p>
                <a:pPr>
                  <a:lnSpc>
                    <a:spcPct val="110000"/>
                  </a:lnSpc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Verdana" pitchFamily="34" charset="0"/>
                          <a:cs typeface="Verdana" pitchFamily="34" charset="0"/>
                        </a:rPr>
                        <m:t>𝑋</m:t>
                      </m:r>
                      <m:r>
                        <a:rPr lang="en-A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Verdana" pitchFamily="34" charset="0"/>
                          <a:cs typeface="Verdana" pitchFamily="34" charset="0"/>
                        </a:rPr>
                        <m:t>=</m:t>
                      </m:r>
                      <m:d>
                        <m:dPr>
                          <m:ctrlPr>
                            <a:rPr lang="en-AU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itchFamily="34" charset="0"/>
                              <a:cs typeface="Verdana" pitchFamily="34" charset="0"/>
                            </a:rPr>
                          </m:ctrlPr>
                        </m:dPr>
                        <m:e>
                          <m:r>
                            <a:rPr lang="en-AU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itchFamily="34" charset="0"/>
                              <a:cs typeface="Verdana" pitchFamily="34" charset="0"/>
                            </a:rPr>
                            <m:t>0.5,$10;0.5,−$10</m:t>
                          </m:r>
                        </m:e>
                      </m:d>
                      <m:r>
                        <a:rPr lang="en-A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Verdana" pitchFamily="34" charset="0"/>
                          <a:cs typeface="Verdana" pitchFamily="34" charset="0"/>
                        </a:rPr>
                        <m:t>         </m:t>
                      </m:r>
                      <m:r>
                        <a:rPr lang="en-A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Verdana" pitchFamily="34" charset="0"/>
                          <a:cs typeface="Verdana" pitchFamily="34" charset="0"/>
                        </a:rPr>
                        <m:t>𝑊</m:t>
                      </m:r>
                      <m:r>
                        <a:rPr lang="en-A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Verdana" pitchFamily="34" charset="0"/>
                          <a:cs typeface="Verdana" pitchFamily="34" charset="0"/>
                        </a:rPr>
                        <m:t>=$20</m:t>
                      </m:r>
                    </m:oMath>
                  </m:oMathPara>
                </a14:m>
                <a:endParaRPr lang="en-AU" sz="2800" b="0" dirty="0">
                  <a:solidFill>
                    <a:schemeClr val="tx1"/>
                  </a:solidFill>
                  <a:ea typeface="Verdana" pitchFamily="34" charset="0"/>
                  <a:cs typeface="Verdana" pitchFamily="34" charset="0"/>
                </a:endParaRPr>
              </a:p>
              <a:p>
                <a:pPr lvl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/>
                        </a:rPr>
                        <m:t>𝐸</m:t>
                      </m:r>
                      <m:r>
                        <a:rPr lang="en-AU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/>
                        </a:rPr>
                        <m:t>[</m:t>
                      </m:r>
                      <m:r>
                        <a:rPr lang="en-AU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/>
                        </a:rPr>
                        <m:t>𝑈</m:t>
                      </m:r>
                      <m:r>
                        <a:rPr lang="en-AU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/>
                        </a:rPr>
                        <m:t>(</m:t>
                      </m:r>
                      <m:r>
                        <a:rPr lang="en-AU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/>
                        </a:rPr>
                        <m:t>𝑊</m:t>
                      </m:r>
                      <m:r>
                        <a:rPr lang="en-AU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/>
                        </a:rPr>
                        <m:t>+</m:t>
                      </m:r>
                      <m:r>
                        <a:rPr lang="en-AU" sz="2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/>
                        </a:rPr>
                        <m:t>𝑋</m:t>
                      </m:r>
                      <m:r>
                        <a:rPr lang="en-AU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/>
                        </a:rPr>
                        <m:t>)] =</m:t>
                      </m:r>
                      <m:nary>
                        <m:naryPr>
                          <m:chr m:val="∑"/>
                          <m:ctrlPr>
                            <a:rPr lang="en-AU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itchFamily="34" charset="0"/>
                              <a:cs typeface="Verdana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AU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itchFamily="34" charset="0"/>
                              <a:cs typeface="Verdana" pitchFamily="34" charset="0"/>
                            </a:rPr>
                            <m:t>𝑖</m:t>
                          </m:r>
                          <m:r>
                            <a:rPr lang="en-AU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itchFamily="34" charset="0"/>
                              <a:cs typeface="Verdana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AU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itchFamily="34" charset="0"/>
                              <a:cs typeface="Verdana" pitchFamily="34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Verdana" pitchFamily="34" charset="0"/>
                                  <a:cs typeface="Verdana" pitchFamily="34" charset="0"/>
                                </a:rPr>
                              </m:ctrlPr>
                            </m:sSubPr>
                            <m:e>
                              <m:r>
                                <a:rPr lang="en-AU" sz="2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Verdana" pitchFamily="34" charset="0"/>
                                  <a:cs typeface="Verdana" pitchFamily="34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AU" sz="2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Verdana" pitchFamily="34" charset="0"/>
                                  <a:cs typeface="Verdana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AU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itchFamily="34" charset="0"/>
                              <a:cs typeface="Verdana" pitchFamily="34" charset="0"/>
                            </a:rPr>
                            <m:t>𝑈</m:t>
                          </m:r>
                          <m:d>
                            <m:dPr>
                              <m:ctrlPr>
                                <a:rPr lang="en-AU" sz="2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Verdana" pitchFamily="34" charset="0"/>
                                  <a:cs typeface="Verdana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Verdana" pitchFamily="34" charset="0"/>
                                      <a:cs typeface="Verdana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AU" sz="28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Verdana" pitchFamily="34" charset="0"/>
                                      <a:cs typeface="Verdana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AU" sz="28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Verdana" pitchFamily="34" charset="0"/>
                                      <a:cs typeface="Verdana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AU" sz="2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Verdana" pitchFamily="34" charset="0"/>
                                  <a:cs typeface="Verdana" pitchFamily="34" charset="0"/>
                                </a:rPr>
                                <m:t>+</m:t>
                              </m:r>
                              <m:r>
                                <a:rPr lang="en-AU" sz="2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Verdana" pitchFamily="34" charset="0"/>
                                  <a:cs typeface="Verdana" pitchFamily="34" charset="0"/>
                                </a:rPr>
                                <m:t>𝑊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ea typeface="Verdana" pitchFamily="34" charset="0"/>
                  <a:cs typeface="Verdana" pitchFamily="34" charset="0"/>
                </a:endParaRPr>
              </a:p>
              <a:p>
                <a:pPr lvl="1">
                  <a:lnSpc>
                    <a:spcPct val="110000"/>
                  </a:lnSpc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Verdana" pitchFamily="34" charset="0"/>
                          <a:cs typeface="Verdana" pitchFamily="34" charset="0"/>
                        </a:rPr>
                        <m:t>                            =0.5 </m:t>
                      </m:r>
                      <m:r>
                        <a:rPr lang="en-A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Verdana" pitchFamily="34" charset="0"/>
                        </a:rPr>
                        <m:t>× </m:t>
                      </m:r>
                      <m:r>
                        <a:rPr lang="en-A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Verdana" pitchFamily="34" charset="0"/>
                          <a:cs typeface="Verdana" pitchFamily="34" charset="0"/>
                        </a:rPr>
                        <m:t>𝑈</m:t>
                      </m:r>
                      <m:d>
                        <m:dPr>
                          <m:ctrlPr>
                            <a:rPr lang="en-AU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itchFamily="34" charset="0"/>
                              <a:cs typeface="Verdana" pitchFamily="34" charset="0"/>
                            </a:rPr>
                          </m:ctrlPr>
                        </m:dPr>
                        <m:e>
                          <m:r>
                            <a:rPr lang="en-AU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itchFamily="34" charset="0"/>
                              <a:cs typeface="Verdana" pitchFamily="34" charset="0"/>
                            </a:rPr>
                            <m:t>20+10</m:t>
                          </m:r>
                        </m:e>
                      </m:d>
                      <m:r>
                        <a:rPr lang="en-A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Verdana" pitchFamily="34" charset="0"/>
                          <a:cs typeface="Verdana" pitchFamily="34" charset="0"/>
                        </a:rPr>
                        <m:t>+0.5 </m:t>
                      </m:r>
                      <m:r>
                        <a:rPr lang="en-A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Verdana" pitchFamily="34" charset="0"/>
                        </a:rPr>
                        <m:t>× </m:t>
                      </m:r>
                      <m:r>
                        <a:rPr lang="en-AU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Verdana" pitchFamily="34" charset="0"/>
                          <a:cs typeface="Verdana" pitchFamily="34" charset="0"/>
                        </a:rPr>
                        <m:t>𝑈</m:t>
                      </m:r>
                      <m:d>
                        <m:dPr>
                          <m:ctrlP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itchFamily="34" charset="0"/>
                              <a:cs typeface="Verdana" pitchFamily="34" charset="0"/>
                            </a:rPr>
                          </m:ctrlPr>
                        </m:dPr>
                        <m:e>
                          <m: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itchFamily="34" charset="0"/>
                              <a:cs typeface="Verdana" pitchFamily="34" charset="0"/>
                            </a:rPr>
                            <m:t>20</m:t>
                          </m:r>
                          <m:r>
                            <a:rPr lang="en-AU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itchFamily="34" charset="0"/>
                              <a:cs typeface="Verdana" pitchFamily="34" charset="0"/>
                            </a:rPr>
                            <m:t>−</m:t>
                          </m:r>
                          <m: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itchFamily="34" charset="0"/>
                              <a:cs typeface="Verdana" pitchFamily="34" charset="0"/>
                            </a:rPr>
                            <m:t>10</m:t>
                          </m:r>
                        </m:e>
                      </m:d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ea typeface="Verdana" pitchFamily="34" charset="0"/>
                  <a:cs typeface="Verdana" pitchFamily="34" charset="0"/>
                </a:endParaRPr>
              </a:p>
              <a:p>
                <a:pPr>
                  <a:lnSpc>
                    <a:spcPct val="110000"/>
                  </a:lnSpc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Verdana" pitchFamily="34" charset="0"/>
                          <a:cs typeface="Verdana" pitchFamily="34" charset="0"/>
                        </a:rPr>
                        <m:t>                                  </m:t>
                      </m:r>
                      <m:r>
                        <a:rPr lang="en-AU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Verdana" pitchFamily="34" charset="0"/>
                          <a:cs typeface="Verdana" pitchFamily="34" charset="0"/>
                        </a:rPr>
                        <m:t>=0.5</m:t>
                      </m:r>
                      <m:r>
                        <a:rPr lang="en-A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Verdana" pitchFamily="34" charset="0"/>
                          <a:cs typeface="Verdana" pitchFamily="34" charset="0"/>
                        </a:rPr>
                        <m:t> </m:t>
                      </m:r>
                      <m:r>
                        <a:rPr lang="en-AU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Verdana" pitchFamily="34" charset="0"/>
                        </a:rPr>
                        <m:t>×</m:t>
                      </m:r>
                      <m:r>
                        <a:rPr lang="en-AU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Verdana" pitchFamily="34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AU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Verdana" pitchFamily="34" charset="0"/>
                          <a:cs typeface="Verdana" pitchFamily="34" charset="0"/>
                        </a:rPr>
                        <m:t>ln</m:t>
                      </m:r>
                      <m:d>
                        <m:dPr>
                          <m:ctrlP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itchFamily="34" charset="0"/>
                              <a:cs typeface="Verdana" pitchFamily="34" charset="0"/>
                            </a:rPr>
                          </m:ctrlPr>
                        </m:dPr>
                        <m:e>
                          <m:r>
                            <a:rPr lang="en-AU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itchFamily="34" charset="0"/>
                              <a:cs typeface="Verdana" pitchFamily="34" charset="0"/>
                            </a:rPr>
                            <m:t>3</m:t>
                          </m:r>
                          <m: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itchFamily="34" charset="0"/>
                              <a:cs typeface="Verdana" pitchFamily="34" charset="0"/>
                            </a:rPr>
                            <m:t>0</m:t>
                          </m:r>
                        </m:e>
                      </m:d>
                      <m:r>
                        <a:rPr lang="en-AU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Verdana" pitchFamily="34" charset="0"/>
                          <a:cs typeface="Verdana" pitchFamily="34" charset="0"/>
                        </a:rPr>
                        <m:t>+0.5</m:t>
                      </m:r>
                      <m:r>
                        <a:rPr lang="en-A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Verdana" pitchFamily="34" charset="0"/>
                          <a:cs typeface="Verdana" pitchFamily="34" charset="0"/>
                        </a:rPr>
                        <m:t> </m:t>
                      </m:r>
                      <m:r>
                        <a:rPr lang="en-AU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Verdana" pitchFamily="34" charset="0"/>
                        </a:rPr>
                        <m:t>×</m:t>
                      </m:r>
                      <m:r>
                        <a:rPr lang="en-AU" sz="2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Verdana" pitchFamily="34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AU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Verdana" pitchFamily="34" charset="0"/>
                          <a:cs typeface="Verdana" pitchFamily="34" charset="0"/>
                        </a:rPr>
                        <m:t>ln</m:t>
                      </m:r>
                      <m:d>
                        <m:dPr>
                          <m:ctrlPr>
                            <a:rPr lang="en-A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itchFamily="34" charset="0"/>
                              <a:cs typeface="Verdana" pitchFamily="34" charset="0"/>
                            </a:rPr>
                          </m:ctrlPr>
                        </m:dPr>
                        <m:e>
                          <m:r>
                            <a:rPr lang="en-AU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itchFamily="34" charset="0"/>
                              <a:cs typeface="Verdana" pitchFamily="34" charset="0"/>
                            </a:rPr>
                            <m:t>10</m:t>
                          </m:r>
                        </m:e>
                      </m:d>
                    </m:oMath>
                  </m:oMathPara>
                </a14:m>
                <a:endParaRPr lang="en-AU" sz="2800" dirty="0">
                  <a:solidFill>
                    <a:schemeClr val="tx1"/>
                  </a:solidFill>
                  <a:ea typeface="Verdana" pitchFamily="34" charset="0"/>
                  <a:cs typeface="Verdana" pitchFamily="34" charset="0"/>
                </a:endParaRPr>
              </a:p>
              <a:p>
                <a:pPr>
                  <a:lnSpc>
                    <a:spcPct val="110000"/>
                  </a:lnSpc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sz="2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Verdana" pitchFamily="34" charset="0"/>
                          <a:cs typeface="Verdana" pitchFamily="34" charset="0"/>
                        </a:rPr>
                        <m:t>                                  </m:t>
                      </m:r>
                      <m:r>
                        <a:rPr lang="en-AU" sz="2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Verdana" pitchFamily="34" charset="0"/>
                          <a:cs typeface="Verdana" pitchFamily="34" charset="0"/>
                        </a:rPr>
                        <m:t>=</m:t>
                      </m:r>
                      <m:r>
                        <a:rPr lang="en-AU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Verdana" pitchFamily="34" charset="0"/>
                          <a:cs typeface="Verdana" pitchFamily="34" charset="0"/>
                        </a:rPr>
                        <m:t> </m:t>
                      </m:r>
                      <m:r>
                        <a:rPr lang="en-AU" sz="2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Verdana" pitchFamily="34" charset="0"/>
                          <a:cs typeface="Verdana" pitchFamily="34" charset="0"/>
                        </a:rPr>
                        <m:t>2.8</m:t>
                      </m:r>
                      <m:r>
                        <a:rPr lang="en-AU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Verdana" pitchFamily="34" charset="0"/>
                          <a:cs typeface="Verdana" pitchFamily="34" charset="0"/>
                        </a:rPr>
                        <m:t>5</m:t>
                      </m:r>
                    </m:oMath>
                  </m:oMathPara>
                </a14:m>
                <a:endParaRPr lang="en-AU" sz="2800" dirty="0">
                  <a:solidFill>
                    <a:schemeClr val="tx1"/>
                  </a:solidFill>
                  <a:ea typeface="Verdana" pitchFamily="34" charset="0"/>
                  <a:cs typeface="Verdana" pitchFamily="34" charset="0"/>
                </a:endParaRPr>
              </a:p>
            </p:txBody>
          </p:sp>
        </mc:Choice>
        <mc:Fallback xmlns="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F940B24F-96D7-1B4F-A58E-B5F3109DE29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2"/>
              </p:nvPr>
            </p:nvSpPr>
            <p:spPr>
              <a:blipFill>
                <a:blip r:embed="rId2"/>
                <a:stretch>
                  <a:fillRect l="-810" t="-311" b="-15528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ontent Placeholder 2"/>
          <p:cNvSpPr txBox="1">
            <a:spLocks/>
          </p:cNvSpPr>
          <p:nvPr/>
        </p:nvSpPr>
        <p:spPr>
          <a:xfrm>
            <a:off x="1981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endParaRPr lang="en-US" sz="2900" dirty="0"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60592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211">
      <a:dk1>
        <a:srgbClr val="000000"/>
      </a:dk1>
      <a:lt1>
        <a:srgbClr val="FFFFFF"/>
      </a:lt1>
      <a:dk2>
        <a:srgbClr val="323232"/>
      </a:dk2>
      <a:lt2>
        <a:srgbClr val="B2B2B2"/>
      </a:lt2>
      <a:accent1>
        <a:srgbClr val="0F4BEB"/>
      </a:accent1>
      <a:accent2>
        <a:srgbClr val="FF2305"/>
      </a:accent2>
      <a:accent3>
        <a:srgbClr val="000000"/>
      </a:accent3>
      <a:accent4>
        <a:srgbClr val="FAF528"/>
      </a:accent4>
      <a:accent5>
        <a:srgbClr val="09D369"/>
      </a:accent5>
      <a:accent6>
        <a:srgbClr val="FF9600"/>
      </a:accent6>
      <a:hlink>
        <a:srgbClr val="00B7E0"/>
      </a:hlink>
      <a:folHlink>
        <a:srgbClr val="00B7E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021 UTS Powerpoint template_16x9_C" id="{EA956CE0-7F49-FD41-9C98-C395F5454CD1}" vid="{8DF70025-42FC-C04B-AAEE-317C2426C95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20740</TotalTime>
  <Words>1904</Words>
  <Application>Microsoft Macintosh PowerPoint</Application>
  <PresentationFormat>Widescreen</PresentationFormat>
  <Paragraphs>239</Paragraphs>
  <Slides>58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3" baseType="lpstr">
      <vt:lpstr>Arial</vt:lpstr>
      <vt:lpstr>Calibri</vt:lpstr>
      <vt:lpstr>Cambria Math</vt:lpstr>
      <vt:lpstr>Helvetica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St. Petersburg game</vt:lpstr>
      <vt:lpstr>The St. Petersburg game</vt:lpstr>
      <vt:lpstr>The St. Petersburg game</vt:lpstr>
      <vt:lpstr>The St. Petersburg game</vt:lpstr>
      <vt:lpstr>The St. Petersburg game</vt:lpstr>
      <vt:lpstr>The St. Petersburg game</vt:lpstr>
      <vt:lpstr>The St. Petersburg game</vt:lpstr>
      <vt:lpstr>The St. Petersburg game</vt:lpstr>
      <vt:lpstr>The St. Petersburg game</vt:lpstr>
      <vt:lpstr>The St. Petersburg game</vt:lpstr>
      <vt:lpstr>The St. Petersburg game</vt:lpstr>
      <vt:lpstr>The St. Petersburg game</vt:lpstr>
      <vt:lpstr>The St. Petersburg game</vt:lpstr>
      <vt:lpstr>The St. Petersburg game</vt:lpstr>
      <vt:lpstr>The St. Petersburg game</vt:lpstr>
      <vt:lpstr>The St. Petersburg game</vt:lpstr>
      <vt:lpstr>The St. Petersburg game</vt:lpstr>
      <vt:lpstr>The St. Petersburg game</vt:lpstr>
      <vt:lpstr>The St. Petersburg game</vt:lpstr>
      <vt:lpstr>The St. Petersburg game</vt:lpstr>
      <vt:lpstr>The St. Petersburg game</vt:lpstr>
      <vt:lpstr>The St. Petersburg game</vt:lpstr>
      <vt:lpstr>The St. Petersburg game</vt:lpstr>
      <vt:lpstr>The St. Petersburg game</vt:lpstr>
      <vt:lpstr>Risk neutrality versus risk aversion</vt:lpstr>
      <vt:lpstr>Risk neutrality versus risk aversion</vt:lpstr>
      <vt:lpstr>Risk neutrality versus risk aversion</vt:lpstr>
      <vt:lpstr>Risk neutrality versus risk aversion</vt:lpstr>
      <vt:lpstr>Risk neutrality versus risk aversion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Behavioural Economics 23005</dc:title>
  <dc:creator>Jason Collins</dc:creator>
  <cp:lastModifiedBy>Jason Collins</cp:lastModifiedBy>
  <cp:revision>90</cp:revision>
  <dcterms:created xsi:type="dcterms:W3CDTF">2022-02-14T06:08:26Z</dcterms:created>
  <dcterms:modified xsi:type="dcterms:W3CDTF">2023-08-03T23:42:28Z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ba4f0713-8a76-46fc-9033-3e1b6c45971d_Enabled">
    <vt:lpwstr>true</vt:lpwstr>
  </property>
  <property fmtid="{D5CDD505-2E9C-101B-9397-08002B2CF9AE}" pid="3" name="MSIP_Label_ba4f0713-8a76-46fc-9033-3e1b6c45971d_SetDate">
    <vt:lpwstr>2021-06-10T03:39:58Z</vt:lpwstr>
  </property>
  <property fmtid="{D5CDD505-2E9C-101B-9397-08002B2CF9AE}" pid="4" name="MSIP_Label_ba4f0713-8a76-46fc-9033-3e1b6c45971d_Method">
    <vt:lpwstr>Privileged</vt:lpwstr>
  </property>
  <property fmtid="{D5CDD505-2E9C-101B-9397-08002B2CF9AE}" pid="5" name="MSIP_Label_ba4f0713-8a76-46fc-9033-3e1b6c45971d_Name">
    <vt:lpwstr>UTS-Public</vt:lpwstr>
  </property>
  <property fmtid="{D5CDD505-2E9C-101B-9397-08002B2CF9AE}" pid="6" name="MSIP_Label_ba4f0713-8a76-46fc-9033-3e1b6c45971d_SiteId">
    <vt:lpwstr>e8911c26-cf9f-4a9c-878e-527807be8791</vt:lpwstr>
  </property>
  <property fmtid="{D5CDD505-2E9C-101B-9397-08002B2CF9AE}" pid="7" name="MSIP_Label_ba4f0713-8a76-46fc-9033-3e1b6c45971d_ActionId">
    <vt:lpwstr>6ab3b3b8-caa6-4a18-863c-f302df8f3726</vt:lpwstr>
  </property>
  <property fmtid="{D5CDD505-2E9C-101B-9397-08002B2CF9AE}" pid="8" name="MSIP_Label_ba4f0713-8a76-46fc-9033-3e1b6c45971d_ContentBits">
    <vt:lpwstr>0</vt:lpwstr>
  </property>
</Properties>
</file>